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70" r:id="rId6"/>
    <p:sldId id="269" r:id="rId7"/>
    <p:sldId id="260" r:id="rId8"/>
    <p:sldId id="263" r:id="rId9"/>
    <p:sldId id="273" r:id="rId10"/>
    <p:sldId id="264" r:id="rId11"/>
    <p:sldId id="265" r:id="rId12"/>
    <p:sldId id="276" r:id="rId13"/>
    <p:sldId id="278" r:id="rId14"/>
    <p:sldId id="279" r:id="rId15"/>
    <p:sldId id="266" r:id="rId16"/>
    <p:sldId id="281" r:id="rId17"/>
    <p:sldId id="282" r:id="rId18"/>
    <p:sldId id="267" r:id="rId19"/>
    <p:sldId id="284" r:id="rId20"/>
    <p:sldId id="285" r:id="rId21"/>
    <p:sldId id="286" r:id="rId22"/>
    <p:sldId id="288" r:id="rId23"/>
    <p:sldId id="290" r:id="rId24"/>
    <p:sldId id="292" r:id="rId25"/>
    <p:sldId id="294" r:id="rId26"/>
    <p:sldId id="295" r:id="rId27"/>
    <p:sldId id="268" r:id="rId28"/>
  </p:sldIdLst>
  <p:sldSz cx="18288000" cy="10287000"/>
  <p:notesSz cx="6858000" cy="9144000"/>
  <p:embeddedFontLst>
    <p:embeddedFont>
      <p:font typeface="Canva Sans" panose="020B0604020202020204" charset="0"/>
      <p:regular r:id="rId29"/>
    </p:embeddedFont>
    <p:embeddedFont>
      <p:font typeface="DM Sans" pitchFamily="2" charset="0"/>
      <p:regular r:id="rId30"/>
      <p:bold r:id="rId31"/>
      <p:italic r:id="rId32"/>
      <p:boldItalic r:id="rId33"/>
    </p:embeddedFont>
    <p:embeddedFont>
      <p:font typeface="Proxima Nova" panose="020B0604020202020204" charset="0"/>
      <p:regular r:id="rId34"/>
    </p:embeddedFont>
    <p:embeddedFont>
      <p:font typeface="Proxima Nova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121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p:cNvGrpSpPr/>
          <p:nvPr/>
        </p:nvGrpSpPr>
        <p:grpSpPr>
          <a:xfrm>
            <a:off x="12355784" y="0"/>
            <a:ext cx="5932216" cy="10287000"/>
            <a:chOff x="0" y="0"/>
            <a:chExt cx="1562394" cy="2709333"/>
          </a:xfrm>
        </p:grpSpPr>
        <p:sp>
          <p:nvSpPr>
            <p:cNvPr id="4" name="Freeform 4"/>
            <p:cNvSpPr/>
            <p:nvPr/>
          </p:nvSpPr>
          <p:spPr>
            <a:xfrm>
              <a:off x="0" y="0"/>
              <a:ext cx="1562394" cy="2709333"/>
            </a:xfrm>
            <a:custGeom>
              <a:avLst/>
              <a:gdLst/>
              <a:ahLst/>
              <a:cxnLst/>
              <a:rect l="l" t="t" r="r" b="b"/>
              <a:pathLst>
                <a:path w="1562394" h="2709333">
                  <a:moveTo>
                    <a:pt x="0" y="0"/>
                  </a:moveTo>
                  <a:lnTo>
                    <a:pt x="1562394" y="0"/>
                  </a:lnTo>
                  <a:lnTo>
                    <a:pt x="1562394" y="2709333"/>
                  </a:lnTo>
                  <a:lnTo>
                    <a:pt x="0" y="2709333"/>
                  </a:lnTo>
                  <a:close/>
                </a:path>
              </a:pathLst>
            </a:custGeom>
            <a:solidFill>
              <a:srgbClr val="5CE1E6"/>
            </a:solidFill>
          </p:spPr>
        </p:sp>
        <p:sp>
          <p:nvSpPr>
            <p:cNvPr id="5" name="TextBox 5"/>
            <p:cNvSpPr txBox="1"/>
            <p:nvPr/>
          </p:nvSpPr>
          <p:spPr>
            <a:xfrm>
              <a:off x="0" y="-38100"/>
              <a:ext cx="1562394"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033691" y="3498011"/>
            <a:ext cx="6254309" cy="3290977"/>
            <a:chOff x="0" y="0"/>
            <a:chExt cx="1647225" cy="866759"/>
          </a:xfrm>
        </p:grpSpPr>
        <p:sp>
          <p:nvSpPr>
            <p:cNvPr id="10" name="Freeform 10"/>
            <p:cNvSpPr/>
            <p:nvPr/>
          </p:nvSpPr>
          <p:spPr>
            <a:xfrm>
              <a:off x="0" y="0"/>
              <a:ext cx="1647225" cy="866759"/>
            </a:xfrm>
            <a:custGeom>
              <a:avLst/>
              <a:gdLst/>
              <a:ahLst/>
              <a:cxnLst/>
              <a:rect l="l" t="t" r="r" b="b"/>
              <a:pathLst>
                <a:path w="1647225" h="866759">
                  <a:moveTo>
                    <a:pt x="0" y="0"/>
                  </a:moveTo>
                  <a:lnTo>
                    <a:pt x="1647225" y="0"/>
                  </a:lnTo>
                  <a:lnTo>
                    <a:pt x="1647225" y="866759"/>
                  </a:lnTo>
                  <a:lnTo>
                    <a:pt x="0" y="866759"/>
                  </a:lnTo>
                  <a:close/>
                </a:path>
              </a:pathLst>
            </a:custGeom>
            <a:solidFill>
              <a:srgbClr val="FFFFFF">
                <a:alpha val="49804"/>
              </a:srgbClr>
            </a:solidFill>
          </p:spPr>
        </p:sp>
        <p:sp>
          <p:nvSpPr>
            <p:cNvPr id="11" name="TextBox 11"/>
            <p:cNvSpPr txBox="1"/>
            <p:nvPr/>
          </p:nvSpPr>
          <p:spPr>
            <a:xfrm>
              <a:off x="0" y="-38100"/>
              <a:ext cx="1647225" cy="90485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8673225" y="1460941"/>
            <a:ext cx="7365118" cy="7365118"/>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4" name="Freeform 14"/>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294" r="-48129"/>
              </a:stretch>
            </a:blipFill>
          </p:spPr>
        </p:sp>
      </p:grpSp>
      <p:sp>
        <p:nvSpPr>
          <p:cNvPr id="15" name="TextBox 15"/>
          <p:cNvSpPr txBox="1"/>
          <p:nvPr/>
        </p:nvSpPr>
        <p:spPr>
          <a:xfrm>
            <a:off x="818424" y="3777863"/>
            <a:ext cx="6740600" cy="4067075"/>
          </a:xfrm>
          <a:prstGeom prst="rect">
            <a:avLst/>
          </a:prstGeom>
        </p:spPr>
        <p:txBody>
          <a:bodyPr lIns="0" tIns="0" rIns="0" bIns="0" rtlCol="0" anchor="t">
            <a:spAutoFit/>
          </a:bodyPr>
          <a:lstStyle/>
          <a:p>
            <a:pPr marL="0" lvl="0" indent="0" algn="l">
              <a:lnSpc>
                <a:spcPts val="10919"/>
              </a:lnSpc>
              <a:spcBef>
                <a:spcPct val="0"/>
              </a:spcBef>
            </a:pPr>
            <a:r>
              <a:rPr lang="en-US" sz="7800" dirty="0">
                <a:solidFill>
                  <a:srgbClr val="FFFFFF"/>
                </a:solidFill>
                <a:latin typeface="Proxima Nova"/>
                <a:ea typeface="Proxima Nova"/>
                <a:cs typeface="Proxima Nova"/>
                <a:sym typeface="Proxima Nova"/>
              </a:rPr>
              <a:t>ANALYSIS</a:t>
            </a:r>
          </a:p>
          <a:p>
            <a:pPr marL="0" lvl="0" indent="0" algn="l">
              <a:lnSpc>
                <a:spcPts val="10919"/>
              </a:lnSpc>
              <a:spcBef>
                <a:spcPct val="0"/>
              </a:spcBef>
            </a:pPr>
            <a:endParaRPr lang="en-US" sz="7800" u="none" strike="noStrike" dirty="0">
              <a:solidFill>
                <a:srgbClr val="FFFFFF"/>
              </a:solidFill>
              <a:latin typeface="Proxima Nova"/>
              <a:ea typeface="Proxima Nova"/>
              <a:cs typeface="Proxima Nova"/>
              <a:sym typeface="Proxima Nova"/>
            </a:endParaRPr>
          </a:p>
          <a:p>
            <a:pPr marL="0" lvl="0" indent="0" algn="l">
              <a:lnSpc>
                <a:spcPts val="10919"/>
              </a:lnSpc>
              <a:spcBef>
                <a:spcPct val="0"/>
              </a:spcBef>
            </a:pPr>
            <a:endParaRPr lang="en-US" sz="7800" u="none" strike="noStrike" dirty="0">
              <a:solidFill>
                <a:srgbClr val="FFFFFF"/>
              </a:solidFill>
              <a:latin typeface="Proxima Nova"/>
              <a:ea typeface="Proxima Nova"/>
              <a:cs typeface="Proxima Nova"/>
              <a:sym typeface="Proxima Nova"/>
            </a:endParaRPr>
          </a:p>
        </p:txBody>
      </p:sp>
      <p:sp>
        <p:nvSpPr>
          <p:cNvPr id="16" name="TextBox 16"/>
          <p:cNvSpPr txBox="1"/>
          <p:nvPr/>
        </p:nvSpPr>
        <p:spPr>
          <a:xfrm>
            <a:off x="773710" y="1624516"/>
            <a:ext cx="6740600" cy="8373767"/>
          </a:xfrm>
          <a:prstGeom prst="rect">
            <a:avLst/>
          </a:prstGeom>
        </p:spPr>
        <p:txBody>
          <a:bodyPr lIns="0" tIns="0" rIns="0" bIns="0" rtlCol="0" anchor="t">
            <a:spAutoFit/>
          </a:bodyPr>
          <a:lstStyle/>
          <a:p>
            <a:pPr marL="0" lvl="0" indent="0" algn="l">
              <a:lnSpc>
                <a:spcPts val="13323"/>
              </a:lnSpc>
              <a:spcBef>
                <a:spcPct val="0"/>
              </a:spcBef>
            </a:pPr>
            <a:r>
              <a:rPr lang="en-US" sz="9517" b="1" u="none" strike="noStrike" dirty="0">
                <a:solidFill>
                  <a:srgbClr val="FFFFFF"/>
                </a:solidFill>
                <a:latin typeface="Proxima Nova Bold"/>
                <a:ea typeface="Proxima Nova Bold"/>
                <a:cs typeface="Proxima Nova Bold"/>
                <a:sym typeface="Proxima Nova Bold"/>
              </a:rPr>
              <a:t>FINANCIAL</a:t>
            </a:r>
          </a:p>
          <a:p>
            <a:pPr marL="0" lvl="0" indent="0" algn="l">
              <a:lnSpc>
                <a:spcPts val="13323"/>
              </a:lnSpc>
              <a:spcBef>
                <a:spcPct val="0"/>
              </a:spcBef>
            </a:pPr>
            <a:endParaRPr lang="en-US" sz="9517" b="1" u="none" strike="noStrike" dirty="0">
              <a:solidFill>
                <a:srgbClr val="FFFFFF"/>
              </a:solidFill>
              <a:latin typeface="Proxima Nova Bold"/>
              <a:ea typeface="Proxima Nova Bold"/>
              <a:cs typeface="Proxima Nova Bold"/>
              <a:sym typeface="Proxima Nova Bold"/>
            </a:endParaRPr>
          </a:p>
          <a:p>
            <a:pPr marL="0" lvl="0" indent="0" algn="l">
              <a:lnSpc>
                <a:spcPts val="13323"/>
              </a:lnSpc>
              <a:spcBef>
                <a:spcPct val="0"/>
              </a:spcBef>
            </a:pPr>
            <a:r>
              <a:rPr lang="en-US" sz="6600" u="none" strike="noStrike" dirty="0">
                <a:solidFill>
                  <a:srgbClr val="FFFFFF"/>
                </a:solidFill>
                <a:latin typeface="Proxima Nova" panose="020B0604020202020204" charset="0"/>
                <a:ea typeface="Proxima Nova Bold"/>
                <a:cs typeface="Proxima Nova Bold"/>
                <a:sym typeface="Proxima Nova Bold"/>
              </a:rPr>
              <a:t>WEEK </a:t>
            </a:r>
            <a:r>
              <a:rPr lang="en-US" sz="6600" dirty="0">
                <a:solidFill>
                  <a:srgbClr val="FFFFFF"/>
                </a:solidFill>
                <a:latin typeface="Proxima Nova" panose="020B0604020202020204" charset="0"/>
                <a:ea typeface="Proxima Nova Bold"/>
                <a:cs typeface="Proxima Nova Bold"/>
                <a:sym typeface="Proxima Nova Bold"/>
              </a:rPr>
              <a:t>8 </a:t>
            </a:r>
            <a:br>
              <a:rPr lang="en-US" sz="6600" dirty="0">
                <a:solidFill>
                  <a:srgbClr val="FFFFFF"/>
                </a:solidFill>
                <a:latin typeface="Proxima Nova" panose="020B0604020202020204" charset="0"/>
                <a:ea typeface="Proxima Nova Bold"/>
                <a:cs typeface="Proxima Nova Bold"/>
                <a:sym typeface="Proxima Nova Bold"/>
              </a:rPr>
            </a:br>
            <a:r>
              <a:rPr lang="en-US" sz="6600" dirty="0">
                <a:solidFill>
                  <a:srgbClr val="FFFFFF"/>
                </a:solidFill>
                <a:latin typeface="Proxima Nova" panose="020B0604020202020204" charset="0"/>
                <a:ea typeface="Proxima Nova Bold"/>
                <a:cs typeface="Proxima Nova Bold"/>
                <a:sym typeface="Proxima Nova Bold"/>
              </a:rPr>
              <a:t>CASE STUDY</a:t>
            </a:r>
            <a:endParaRPr lang="en-US" sz="6600" u="none" strike="noStrike" dirty="0">
              <a:solidFill>
                <a:srgbClr val="FFFFFF"/>
              </a:solidFill>
              <a:latin typeface="Proxima Nova" panose="020B0604020202020204" charset="0"/>
              <a:ea typeface="Proxima Nova Bold"/>
              <a:cs typeface="Proxima Nova Bold"/>
              <a:sym typeface="Proxima Nova Bold"/>
            </a:endParaRPr>
          </a:p>
          <a:p>
            <a:pPr marL="0" lvl="0" indent="0" algn="l">
              <a:lnSpc>
                <a:spcPts val="13323"/>
              </a:lnSpc>
              <a:spcBef>
                <a:spcPct val="0"/>
              </a:spcBef>
            </a:pPr>
            <a:endParaRPr lang="en-US" sz="9517" b="1" u="none" strike="noStrike" dirty="0">
              <a:solidFill>
                <a:srgbClr val="FFFFFF"/>
              </a:solidFill>
              <a:latin typeface="Proxima Nova Bold"/>
              <a:ea typeface="Proxima Nova Bold"/>
              <a:cs typeface="Proxima Nova Bold"/>
              <a:sym typeface="Proxima Nov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1375" r="-50268"/>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4712" r="-24712"/>
                </a:stretch>
              </a:blipFill>
            </p:spPr>
          </p:sp>
        </p:grpSp>
      </p:grpSp>
      <p:sp>
        <p:nvSpPr>
          <p:cNvPr id="16" name="TextBox 16"/>
          <p:cNvSpPr txBox="1"/>
          <p:nvPr/>
        </p:nvSpPr>
        <p:spPr>
          <a:xfrm>
            <a:off x="2283745" y="553353"/>
            <a:ext cx="7688892" cy="3282950"/>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Customer Acquisition Cost (CAC) as a ratio of Transaction Amount</a:t>
            </a:r>
            <a:endParaRPr lang="en-US" sz="6157" b="1" u="none" strike="noStrike" dirty="0">
              <a:solidFill>
                <a:srgbClr val="FFFFFF"/>
              </a:solidFill>
              <a:latin typeface="Proxima Nova Bold"/>
              <a:ea typeface="Proxima Nova Bold"/>
              <a:cs typeface="Proxima Nova Bold"/>
              <a:sym typeface="Proxima Nova Bold"/>
            </a:endParaRPr>
          </a:p>
        </p:txBody>
      </p:sp>
      <p:sp>
        <p:nvSpPr>
          <p:cNvPr id="21" name="TextBox 21"/>
          <p:cNvSpPr txBox="1"/>
          <p:nvPr/>
        </p:nvSpPr>
        <p:spPr>
          <a:xfrm>
            <a:off x="1028700" y="4446805"/>
            <a:ext cx="10068342" cy="941733"/>
          </a:xfrm>
          <a:prstGeom prst="rect">
            <a:avLst/>
          </a:prstGeom>
        </p:spPr>
        <p:txBody>
          <a:bodyPr lIns="0" tIns="0" rIns="0" bIns="0" rtlCol="0" anchor="t">
            <a:spAutoFit/>
          </a:bodyPr>
          <a:lstStyle/>
          <a:p>
            <a:pPr marL="289983" lvl="1" algn="l">
              <a:lnSpc>
                <a:spcPts val="3760"/>
              </a:lnSpc>
            </a:pPr>
            <a:endParaRPr lang="en-US" sz="2690" b="1" dirty="0">
              <a:solidFill>
                <a:schemeClr val="tx2">
                  <a:lumMod val="60000"/>
                  <a:lumOff val="40000"/>
                </a:schemeClr>
              </a:solidFill>
            </a:endParaRPr>
          </a:p>
          <a:p>
            <a:pPr marL="289983" lvl="1" algn="l">
              <a:lnSpc>
                <a:spcPts val="3760"/>
              </a:lnSpc>
            </a:pPr>
            <a:endParaRPr lang="en-US" sz="2686" dirty="0">
              <a:solidFill>
                <a:srgbClr val="FFFFFF"/>
              </a:solidFill>
              <a:latin typeface="Canva Sans"/>
              <a:ea typeface="Canva Sans"/>
              <a:cs typeface="Canva Sans"/>
              <a:sym typeface="Canva Sans"/>
            </a:endParaRPr>
          </a:p>
        </p:txBody>
      </p:sp>
      <p:sp>
        <p:nvSpPr>
          <p:cNvPr id="17" name="Oval 16">
            <a:extLst>
              <a:ext uri="{FF2B5EF4-FFF2-40B4-BE49-F238E27FC236}">
                <a16:creationId xmlns:a16="http://schemas.microsoft.com/office/drawing/2014/main" id="{3E38C98B-7A29-2046-B3C9-2C6D6C956057}"/>
              </a:ext>
            </a:extLst>
          </p:cNvPr>
          <p:cNvSpPr/>
          <p:nvPr/>
        </p:nvSpPr>
        <p:spPr>
          <a:xfrm>
            <a:off x="1028700" y="553353"/>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19" name="Picture 18">
            <a:extLst>
              <a:ext uri="{FF2B5EF4-FFF2-40B4-BE49-F238E27FC236}">
                <a16:creationId xmlns:a16="http://schemas.microsoft.com/office/drawing/2014/main" id="{A891FAD8-A06A-B12E-A01F-1CC6E69A2A4A}"/>
              </a:ext>
            </a:extLst>
          </p:cNvPr>
          <p:cNvPicPr>
            <a:picLocks noChangeAspect="1"/>
          </p:cNvPicPr>
          <p:nvPr/>
        </p:nvPicPr>
        <p:blipFill>
          <a:blip r:embed="rId5"/>
          <a:stretch>
            <a:fillRect/>
          </a:stretch>
        </p:blipFill>
        <p:spPr>
          <a:xfrm>
            <a:off x="2120170" y="5231529"/>
            <a:ext cx="8976872" cy="36125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760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4712" r="-24712"/>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41726" r="-26652"/>
                </a:stretch>
              </a:blipFill>
            </p:spPr>
          </p:sp>
        </p:grpSp>
      </p:grpSp>
      <p:sp>
        <p:nvSpPr>
          <p:cNvPr id="16" name="TextBox 16"/>
          <p:cNvSpPr txBox="1"/>
          <p:nvPr/>
        </p:nvSpPr>
        <p:spPr>
          <a:xfrm>
            <a:off x="2743099" y="208962"/>
            <a:ext cx="7688892" cy="3282950"/>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the yearly average of avg_utilization_ratio for all clients</a:t>
            </a:r>
          </a:p>
        </p:txBody>
      </p:sp>
      <p:sp>
        <p:nvSpPr>
          <p:cNvPr id="21" name="TextBox 21"/>
          <p:cNvSpPr txBox="1"/>
          <p:nvPr/>
        </p:nvSpPr>
        <p:spPr>
          <a:xfrm>
            <a:off x="1144831" y="4252317"/>
            <a:ext cx="9816954" cy="322974"/>
          </a:xfrm>
          <a:prstGeom prst="rect">
            <a:avLst/>
          </a:prstGeom>
        </p:spPr>
        <p:txBody>
          <a:bodyPr lIns="0" tIns="0" rIns="0" bIns="0" rtlCol="0" anchor="t">
            <a:spAutoFit/>
          </a:bodyPr>
          <a:lstStyle/>
          <a:p>
            <a:pPr algn="just">
              <a:lnSpc>
                <a:spcPts val="2675"/>
              </a:lnSpc>
            </a:pPr>
            <a:r>
              <a:rPr lang="en-US" sz="1911" dirty="0">
                <a:solidFill>
                  <a:srgbClr val="FFFFFF"/>
                </a:solidFill>
                <a:latin typeface="Canva Sans"/>
                <a:ea typeface="Canva Sans"/>
                <a:cs typeface="Canva Sans"/>
                <a:sym typeface="Canva Sans"/>
              </a:rPr>
              <a:t> </a:t>
            </a:r>
          </a:p>
        </p:txBody>
      </p:sp>
      <p:sp>
        <p:nvSpPr>
          <p:cNvPr id="25" name="Oval 24">
            <a:extLst>
              <a:ext uri="{FF2B5EF4-FFF2-40B4-BE49-F238E27FC236}">
                <a16:creationId xmlns:a16="http://schemas.microsoft.com/office/drawing/2014/main" id="{77324622-B0F8-890F-E3B6-76BE373C928C}"/>
              </a:ext>
            </a:extLst>
          </p:cNvPr>
          <p:cNvSpPr/>
          <p:nvPr/>
        </p:nvSpPr>
        <p:spPr>
          <a:xfrm>
            <a:off x="1272496" y="222345"/>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sp>
        <p:nvSpPr>
          <p:cNvPr id="27" name="TextBox 26">
            <a:extLst>
              <a:ext uri="{FF2B5EF4-FFF2-40B4-BE49-F238E27FC236}">
                <a16:creationId xmlns:a16="http://schemas.microsoft.com/office/drawing/2014/main" id="{F1278989-CCBF-38B4-6EC4-E6E9FCF26C6E}"/>
              </a:ext>
            </a:extLst>
          </p:cNvPr>
          <p:cNvSpPr txBox="1"/>
          <p:nvPr/>
        </p:nvSpPr>
        <p:spPr>
          <a:xfrm>
            <a:off x="1173406" y="4161307"/>
            <a:ext cx="10056570" cy="1492075"/>
          </a:xfrm>
          <a:prstGeom prst="rect">
            <a:avLst/>
          </a:prstGeom>
          <a:noFill/>
        </p:spPr>
        <p:txBody>
          <a:bodyPr wrap="square">
            <a:spAutoFit/>
          </a:bodyPr>
          <a:lstStyle/>
          <a:p>
            <a:pPr marL="289983" lvl="1" algn="l">
              <a:lnSpc>
                <a:spcPts val="3760"/>
              </a:lnSpc>
            </a:pPr>
            <a:endParaRPr lang="en-IN" sz="2690" b="1" dirty="0">
              <a:solidFill>
                <a:schemeClr val="tx2">
                  <a:lumMod val="60000"/>
                  <a:lumOff val="40000"/>
                </a:schemeClr>
              </a:solidFill>
            </a:endParaRPr>
          </a:p>
          <a:p>
            <a:pPr marL="289983" lvl="1" algn="l">
              <a:lnSpc>
                <a:spcPts val="3760"/>
              </a:lnSpc>
            </a:pPr>
            <a:endParaRPr lang="en-US" dirty="0">
              <a:solidFill>
                <a:srgbClr val="FFFFFF"/>
              </a:solidFill>
              <a:latin typeface="Canva Sans"/>
              <a:ea typeface="Canva Sans"/>
              <a:cs typeface="Canva Sans"/>
              <a:sym typeface="Canva Sans"/>
            </a:endParaRPr>
          </a:p>
          <a:p>
            <a:pPr marL="289983" lvl="1" algn="l">
              <a:lnSpc>
                <a:spcPts val="3760"/>
              </a:lnSpc>
            </a:pPr>
            <a:endParaRPr lang="en-US" sz="1800" b="1" dirty="0">
              <a:solidFill>
                <a:srgbClr val="FFFFFF"/>
              </a:solidFill>
              <a:latin typeface="Canva Sans"/>
              <a:ea typeface="Canva Sans"/>
              <a:cs typeface="Canva Sans"/>
              <a:sym typeface="Canva Sans"/>
            </a:endParaRPr>
          </a:p>
        </p:txBody>
      </p:sp>
      <p:pic>
        <p:nvPicPr>
          <p:cNvPr id="18" name="Picture 17">
            <a:extLst>
              <a:ext uri="{FF2B5EF4-FFF2-40B4-BE49-F238E27FC236}">
                <a16:creationId xmlns:a16="http://schemas.microsoft.com/office/drawing/2014/main" id="{413684CE-0C4F-F310-999E-8A60BBC44490}"/>
              </a:ext>
            </a:extLst>
          </p:cNvPr>
          <p:cNvPicPr>
            <a:picLocks noChangeAspect="1"/>
          </p:cNvPicPr>
          <p:nvPr/>
        </p:nvPicPr>
        <p:blipFill>
          <a:blip r:embed="rId5"/>
          <a:stretch>
            <a:fillRect/>
          </a:stretch>
        </p:blipFill>
        <p:spPr>
          <a:xfrm>
            <a:off x="1891145" y="4778966"/>
            <a:ext cx="9679475" cy="43269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C6FC1-57F3-9B85-AF21-D88F8E0555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373071-1228-E0A7-8E33-042DADC5502F}"/>
              </a:ext>
            </a:extLst>
          </p:cNvPr>
          <p:cNvSpPr/>
          <p:nvPr/>
        </p:nvSpPr>
        <p:spPr>
          <a:xfrm>
            <a:off x="-90760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297A0085-9B69-4DEE-2B36-98A570322304}"/>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641D67F4-6B6D-3CED-376D-900B6F5552BA}"/>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000A1FFA-36D5-1EA6-A417-596F4318BF2A}"/>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C4C4CEE6-8490-35D3-4182-8F8CE0B7102E}"/>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75B530E2-7ABC-9DBB-A7F6-B99A4EF812E2}"/>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0997A947-9DF0-743B-B970-153E8C6F3F68}"/>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7C7A5F28-8565-2A9A-6A17-A307F84D5209}"/>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6B641C93-0F5B-9406-58D9-96E341D8B24D}"/>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128E301E-F691-2F81-ED4F-8555636097A6}"/>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CACB4C89-A46A-CE93-579D-826BB3B2DFFF}"/>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4712" r="-24712"/>
                </a:stretch>
              </a:blipFill>
            </p:spPr>
          </p:sp>
        </p:grpSp>
        <p:grpSp>
          <p:nvGrpSpPr>
            <p:cNvPr id="13" name="Group 13">
              <a:extLst>
                <a:ext uri="{FF2B5EF4-FFF2-40B4-BE49-F238E27FC236}">
                  <a16:creationId xmlns:a16="http://schemas.microsoft.com/office/drawing/2014/main" id="{B00CBB02-1C85-3BED-D12F-58A4077FA6B6}"/>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ECF37536-90E6-8A8D-0AC8-6F2D5D4B9664}"/>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6C14942A-4F18-5480-1067-DD62AA71082B}"/>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41726" r="-26652"/>
                </a:stretch>
              </a:blipFill>
            </p:spPr>
          </p:sp>
        </p:grpSp>
      </p:grpSp>
      <p:sp>
        <p:nvSpPr>
          <p:cNvPr id="16" name="TextBox 16">
            <a:extLst>
              <a:ext uri="{FF2B5EF4-FFF2-40B4-BE49-F238E27FC236}">
                <a16:creationId xmlns:a16="http://schemas.microsoft.com/office/drawing/2014/main" id="{895FD574-5C9C-2F33-D5E3-55E7D79A0075}"/>
              </a:ext>
            </a:extLst>
          </p:cNvPr>
          <p:cNvSpPr txBox="1"/>
          <p:nvPr/>
        </p:nvSpPr>
        <p:spPr>
          <a:xfrm>
            <a:off x="2754646" y="291990"/>
            <a:ext cx="7688892" cy="4924425"/>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the percentage of Interest_Earned compared to Total_Revolving_Bal for each client </a:t>
            </a:r>
          </a:p>
        </p:txBody>
      </p:sp>
      <p:sp>
        <p:nvSpPr>
          <p:cNvPr id="21" name="TextBox 21">
            <a:extLst>
              <a:ext uri="{FF2B5EF4-FFF2-40B4-BE49-F238E27FC236}">
                <a16:creationId xmlns:a16="http://schemas.microsoft.com/office/drawing/2014/main" id="{7762C0EA-774E-2753-DDD8-033DC9DFED59}"/>
              </a:ext>
            </a:extLst>
          </p:cNvPr>
          <p:cNvSpPr txBox="1"/>
          <p:nvPr/>
        </p:nvSpPr>
        <p:spPr>
          <a:xfrm>
            <a:off x="1144831" y="4252317"/>
            <a:ext cx="9816954" cy="322974"/>
          </a:xfrm>
          <a:prstGeom prst="rect">
            <a:avLst/>
          </a:prstGeom>
        </p:spPr>
        <p:txBody>
          <a:bodyPr lIns="0" tIns="0" rIns="0" bIns="0" rtlCol="0" anchor="t">
            <a:spAutoFit/>
          </a:bodyPr>
          <a:lstStyle/>
          <a:p>
            <a:pPr algn="just">
              <a:lnSpc>
                <a:spcPts val="2675"/>
              </a:lnSpc>
            </a:pPr>
            <a:r>
              <a:rPr lang="en-US" sz="1911" dirty="0">
                <a:solidFill>
                  <a:srgbClr val="FFFFFF"/>
                </a:solidFill>
                <a:latin typeface="Canva Sans"/>
                <a:ea typeface="Canva Sans"/>
                <a:cs typeface="Canva Sans"/>
                <a:sym typeface="Canva Sans"/>
              </a:rPr>
              <a:t> </a:t>
            </a:r>
          </a:p>
        </p:txBody>
      </p:sp>
      <p:sp>
        <p:nvSpPr>
          <p:cNvPr id="25" name="Oval 24">
            <a:extLst>
              <a:ext uri="{FF2B5EF4-FFF2-40B4-BE49-F238E27FC236}">
                <a16:creationId xmlns:a16="http://schemas.microsoft.com/office/drawing/2014/main" id="{B33DCDBA-4208-6BB1-E464-D62EBB86D556}"/>
              </a:ext>
            </a:extLst>
          </p:cNvPr>
          <p:cNvSpPr/>
          <p:nvPr/>
        </p:nvSpPr>
        <p:spPr>
          <a:xfrm>
            <a:off x="1144831" y="286276"/>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sp>
        <p:nvSpPr>
          <p:cNvPr id="27" name="TextBox 26">
            <a:extLst>
              <a:ext uri="{FF2B5EF4-FFF2-40B4-BE49-F238E27FC236}">
                <a16:creationId xmlns:a16="http://schemas.microsoft.com/office/drawing/2014/main" id="{4EAF49CA-04E2-8ACD-F64C-143C18E38DA0}"/>
              </a:ext>
            </a:extLst>
          </p:cNvPr>
          <p:cNvSpPr txBox="1"/>
          <p:nvPr/>
        </p:nvSpPr>
        <p:spPr>
          <a:xfrm>
            <a:off x="1221289" y="5857539"/>
            <a:ext cx="10056570" cy="1979388"/>
          </a:xfrm>
          <a:prstGeom prst="rect">
            <a:avLst/>
          </a:prstGeom>
          <a:noFill/>
        </p:spPr>
        <p:txBody>
          <a:bodyPr wrap="square">
            <a:spAutoFit/>
          </a:bodyPr>
          <a:lstStyle/>
          <a:p>
            <a:pPr marL="289983" lvl="1" algn="l">
              <a:lnSpc>
                <a:spcPts val="3760"/>
              </a:lnSpc>
            </a:pPr>
            <a:endParaRPr lang="en-US" sz="2690" b="1" dirty="0">
              <a:solidFill>
                <a:schemeClr val="tx2">
                  <a:lumMod val="60000"/>
                  <a:lumOff val="40000"/>
                </a:schemeClr>
              </a:solidFill>
            </a:endParaRPr>
          </a:p>
          <a:p>
            <a:pPr marL="289983" lvl="1">
              <a:lnSpc>
                <a:spcPts val="3760"/>
              </a:lnSpc>
            </a:pPr>
            <a:endParaRPr lang="en-IN" sz="2690" b="1" dirty="0">
              <a:solidFill>
                <a:schemeClr val="tx2">
                  <a:lumMod val="60000"/>
                  <a:lumOff val="40000"/>
                </a:schemeClr>
              </a:solidFill>
            </a:endParaRPr>
          </a:p>
          <a:p>
            <a:pPr marL="289983" lvl="1" algn="l">
              <a:lnSpc>
                <a:spcPts val="3760"/>
              </a:lnSpc>
            </a:pPr>
            <a:endParaRPr lang="en-US" dirty="0">
              <a:solidFill>
                <a:srgbClr val="FFFFFF"/>
              </a:solidFill>
              <a:latin typeface="Canva Sans"/>
              <a:ea typeface="Canva Sans"/>
              <a:cs typeface="Canva Sans"/>
              <a:sym typeface="Canva Sans"/>
            </a:endParaRPr>
          </a:p>
          <a:p>
            <a:pPr marL="289983" lvl="1" algn="l">
              <a:lnSpc>
                <a:spcPts val="3760"/>
              </a:lnSpc>
            </a:pPr>
            <a:endParaRPr lang="en-US" sz="1800" b="1" dirty="0">
              <a:solidFill>
                <a:srgbClr val="FFFFFF"/>
              </a:solidFill>
              <a:latin typeface="Canva Sans"/>
              <a:ea typeface="Canva Sans"/>
              <a:cs typeface="Canva Sans"/>
              <a:sym typeface="Canva Sans"/>
            </a:endParaRPr>
          </a:p>
        </p:txBody>
      </p:sp>
      <p:pic>
        <p:nvPicPr>
          <p:cNvPr id="18" name="Picture 17">
            <a:extLst>
              <a:ext uri="{FF2B5EF4-FFF2-40B4-BE49-F238E27FC236}">
                <a16:creationId xmlns:a16="http://schemas.microsoft.com/office/drawing/2014/main" id="{46D66588-6509-7966-D81B-31F9CE92E828}"/>
              </a:ext>
            </a:extLst>
          </p:cNvPr>
          <p:cNvPicPr>
            <a:picLocks noChangeAspect="1"/>
          </p:cNvPicPr>
          <p:nvPr/>
        </p:nvPicPr>
        <p:blipFill>
          <a:blip r:embed="rId5"/>
          <a:stretch>
            <a:fillRect/>
          </a:stretch>
        </p:blipFill>
        <p:spPr>
          <a:xfrm>
            <a:off x="1579680" y="6103283"/>
            <a:ext cx="10038824" cy="3536017"/>
          </a:xfrm>
          <a:prstGeom prst="rect">
            <a:avLst/>
          </a:prstGeom>
        </p:spPr>
      </p:pic>
    </p:spTree>
    <p:extLst>
      <p:ext uri="{BB962C8B-B14F-4D97-AF65-F5344CB8AC3E}">
        <p14:creationId xmlns:p14="http://schemas.microsoft.com/office/powerpoint/2010/main" val="3175652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2C904-0155-CACF-2522-59094C4F59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D389C3-5582-09A0-5DD2-C07DE51F926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73212A8A-A94A-2236-6982-8A27EF3E9271}"/>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1B04CBA9-61E3-A54C-324F-EACFA7E04D6A}"/>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7F2F4B89-D920-42EF-9556-89F49131F370}"/>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8BEFE6E-3C58-8432-ABB0-971E2C4CE124}"/>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6DB8D4C5-A819-3E54-2E90-3B630A4C4693}"/>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02963974-45F8-35B8-50C3-04113CA41969}"/>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488E0341-1227-D34F-01EF-E40436A03BE2}"/>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84A745D9-AEF3-A4CC-DB27-CEB0E1773B56}"/>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94D93E1A-2FCF-29DD-978B-51BA7DC4FA2C}"/>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A52514B4-FCD5-2B39-E21E-CEA99567BB77}"/>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1375" r="-50268"/>
                </a:stretch>
              </a:blipFill>
            </p:spPr>
          </p:sp>
        </p:grpSp>
        <p:grpSp>
          <p:nvGrpSpPr>
            <p:cNvPr id="13" name="Group 13">
              <a:extLst>
                <a:ext uri="{FF2B5EF4-FFF2-40B4-BE49-F238E27FC236}">
                  <a16:creationId xmlns:a16="http://schemas.microsoft.com/office/drawing/2014/main" id="{715DB9F0-F063-81AC-C9D6-7EDECE796A28}"/>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DB90F041-73FD-D6C3-E1B0-5C6472D1FFFD}"/>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98CDB863-1B26-4066-5131-7B146E2BA4B3}"/>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4712" r="-24712"/>
                </a:stretch>
              </a:blipFill>
            </p:spPr>
          </p:sp>
        </p:grpSp>
      </p:grpSp>
      <p:sp>
        <p:nvSpPr>
          <p:cNvPr id="16" name="TextBox 16">
            <a:extLst>
              <a:ext uri="{FF2B5EF4-FFF2-40B4-BE49-F238E27FC236}">
                <a16:creationId xmlns:a16="http://schemas.microsoft.com/office/drawing/2014/main" id="{8DB6E043-05C2-34E0-A6D9-96E2A244B10D}"/>
              </a:ext>
            </a:extLst>
          </p:cNvPr>
          <p:cNvSpPr txBox="1"/>
          <p:nvPr/>
        </p:nvSpPr>
        <p:spPr>
          <a:xfrm>
            <a:off x="2376441" y="527577"/>
            <a:ext cx="7688892" cy="2462213"/>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Top 5 Clients by Total Transaction Amount</a:t>
            </a:r>
            <a:endParaRPr lang="en-US" sz="6157" b="1" u="none" strike="noStrike" dirty="0">
              <a:solidFill>
                <a:srgbClr val="FFFFFF"/>
              </a:solidFill>
              <a:latin typeface="Proxima Nova Bold"/>
              <a:ea typeface="Proxima Nova Bold"/>
              <a:cs typeface="Proxima Nova Bold"/>
              <a:sym typeface="Proxima Nova Bold"/>
            </a:endParaRPr>
          </a:p>
        </p:txBody>
      </p:sp>
      <p:sp>
        <p:nvSpPr>
          <p:cNvPr id="21" name="TextBox 21">
            <a:extLst>
              <a:ext uri="{FF2B5EF4-FFF2-40B4-BE49-F238E27FC236}">
                <a16:creationId xmlns:a16="http://schemas.microsoft.com/office/drawing/2014/main" id="{2A800A3F-5B17-5693-B27C-D6D6C19DC631}"/>
              </a:ext>
            </a:extLst>
          </p:cNvPr>
          <p:cNvSpPr txBox="1"/>
          <p:nvPr/>
        </p:nvSpPr>
        <p:spPr>
          <a:xfrm>
            <a:off x="1028700" y="4446805"/>
            <a:ext cx="10068342" cy="1916358"/>
          </a:xfrm>
          <a:prstGeom prst="rect">
            <a:avLst/>
          </a:prstGeom>
        </p:spPr>
        <p:txBody>
          <a:bodyPr lIns="0" tIns="0" rIns="0" bIns="0" rtlCol="0" anchor="t">
            <a:spAutoFit/>
          </a:bodyPr>
          <a:lstStyle/>
          <a:p>
            <a:pPr marL="289983" lvl="1" algn="l">
              <a:lnSpc>
                <a:spcPts val="3760"/>
              </a:lnSpc>
            </a:pPr>
            <a:endParaRPr lang="en-IN" sz="2800" b="1" dirty="0">
              <a:solidFill>
                <a:schemeClr val="bg1"/>
              </a:solidFill>
            </a:endParaRPr>
          </a:p>
          <a:p>
            <a:pPr marL="289983" lvl="1" algn="l">
              <a:lnSpc>
                <a:spcPts val="3760"/>
              </a:lnSpc>
            </a:pPr>
            <a:endParaRPr lang="en-US" sz="2686" dirty="0">
              <a:solidFill>
                <a:srgbClr val="FFFFFF"/>
              </a:solidFill>
              <a:latin typeface="Canva Sans"/>
              <a:sym typeface="Canva Sans"/>
            </a:endParaRPr>
          </a:p>
          <a:p>
            <a:pPr marL="289983" lvl="1" algn="l">
              <a:lnSpc>
                <a:spcPts val="3760"/>
              </a:lnSpc>
            </a:pPr>
            <a:endParaRPr lang="en-US" sz="2690" dirty="0">
              <a:solidFill>
                <a:schemeClr val="tx2">
                  <a:lumMod val="60000"/>
                  <a:lumOff val="40000"/>
                </a:schemeClr>
              </a:solidFill>
            </a:endParaRPr>
          </a:p>
          <a:p>
            <a:pPr marL="289983" lvl="1" algn="l">
              <a:lnSpc>
                <a:spcPts val="3760"/>
              </a:lnSpc>
            </a:pPr>
            <a:endParaRPr lang="en-US" sz="2686" dirty="0">
              <a:solidFill>
                <a:srgbClr val="FFFFFF"/>
              </a:solidFill>
              <a:latin typeface="Canva Sans"/>
              <a:ea typeface="Canva Sans"/>
              <a:cs typeface="Canva Sans"/>
              <a:sym typeface="Canva Sans"/>
            </a:endParaRPr>
          </a:p>
        </p:txBody>
      </p:sp>
      <p:sp>
        <p:nvSpPr>
          <p:cNvPr id="17" name="Oval 16">
            <a:extLst>
              <a:ext uri="{FF2B5EF4-FFF2-40B4-BE49-F238E27FC236}">
                <a16:creationId xmlns:a16="http://schemas.microsoft.com/office/drawing/2014/main" id="{90047115-8F1C-1662-A0B0-F4D72A370077}"/>
              </a:ext>
            </a:extLst>
          </p:cNvPr>
          <p:cNvSpPr/>
          <p:nvPr/>
        </p:nvSpPr>
        <p:spPr>
          <a:xfrm>
            <a:off x="1111871" y="522968"/>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19" name="Picture 18">
            <a:extLst>
              <a:ext uri="{FF2B5EF4-FFF2-40B4-BE49-F238E27FC236}">
                <a16:creationId xmlns:a16="http://schemas.microsoft.com/office/drawing/2014/main" id="{1BA8062F-F3DB-A826-AD50-AA0FEDE3507E}"/>
              </a:ext>
            </a:extLst>
          </p:cNvPr>
          <p:cNvPicPr>
            <a:picLocks noChangeAspect="1"/>
          </p:cNvPicPr>
          <p:nvPr/>
        </p:nvPicPr>
        <p:blipFill>
          <a:blip r:embed="rId5"/>
          <a:stretch>
            <a:fillRect/>
          </a:stretch>
        </p:blipFill>
        <p:spPr>
          <a:xfrm>
            <a:off x="2065166" y="5488318"/>
            <a:ext cx="8785116" cy="2317572"/>
          </a:xfrm>
          <a:prstGeom prst="rect">
            <a:avLst/>
          </a:prstGeom>
        </p:spPr>
      </p:pic>
    </p:spTree>
    <p:extLst>
      <p:ext uri="{BB962C8B-B14F-4D97-AF65-F5344CB8AC3E}">
        <p14:creationId xmlns:p14="http://schemas.microsoft.com/office/powerpoint/2010/main" val="99384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34996-9691-4362-8F4C-7E2BBAFE0F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1C505B-7AEA-C766-0B5E-EF61A48F71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53D8AA22-75EA-9288-7054-BA78383099A3}"/>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4A214B3F-A512-9FCB-84C2-8F563D8AC695}"/>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2EF8CBC2-F879-204C-A89C-3D3759F4DC5D}"/>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72AF03AF-F5FB-CE2A-C202-9FE604EBD30F}"/>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A176E3BE-8BB6-E42B-D3B7-1F74FB9F21DC}"/>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55DA05B6-5686-3E0D-966B-AB12E1F9BC73}"/>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3BF98727-666C-7186-1C78-53618B6C499A}"/>
              </a:ext>
            </a:extLst>
          </p:cNvPr>
          <p:cNvSpPr/>
          <p:nvPr/>
        </p:nvSpPr>
        <p:spPr>
          <a:xfrm>
            <a:off x="11885889" y="3496218"/>
            <a:ext cx="4350761" cy="4584135"/>
          </a:xfrm>
          <a:custGeom>
            <a:avLst/>
            <a:gdLst/>
            <a:ahLst/>
            <a:cxnLst/>
            <a:rect l="l" t="t" r="r" b="b"/>
            <a:pathLst>
              <a:path w="4350761" h="4584135">
                <a:moveTo>
                  <a:pt x="0" y="0"/>
                </a:moveTo>
                <a:lnTo>
                  <a:pt x="4350761" y="0"/>
                </a:lnTo>
                <a:lnTo>
                  <a:pt x="4350761" y="4584135"/>
                </a:lnTo>
                <a:lnTo>
                  <a:pt x="0" y="4584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574B67A8-3189-310F-BF4B-1BDE3CF9148B}"/>
              </a:ext>
            </a:extLst>
          </p:cNvPr>
          <p:cNvPicPr>
            <a:picLocks noChangeAspect="1"/>
          </p:cNvPicPr>
          <p:nvPr/>
        </p:nvPicPr>
        <p:blipFill>
          <a:blip r:embed="rId5"/>
          <a:stretch>
            <a:fillRect/>
          </a:stretch>
        </p:blipFill>
        <p:spPr>
          <a:xfrm>
            <a:off x="609600" y="320654"/>
            <a:ext cx="4876800" cy="5889646"/>
          </a:xfrm>
          <a:prstGeom prst="rect">
            <a:avLst/>
          </a:prstGeom>
        </p:spPr>
      </p:pic>
    </p:spTree>
    <p:extLst>
      <p:ext uri="{BB962C8B-B14F-4D97-AF65-F5344CB8AC3E}">
        <p14:creationId xmlns:p14="http://schemas.microsoft.com/office/powerpoint/2010/main" val="19905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5134" r="-25134"/>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8530" r="-10893"/>
                </a:stretch>
              </a:blipFill>
            </p:spPr>
          </p:sp>
        </p:grpSp>
      </p:grpSp>
      <p:sp>
        <p:nvSpPr>
          <p:cNvPr id="16" name="TextBox 16"/>
          <p:cNvSpPr txBox="1"/>
          <p:nvPr/>
        </p:nvSpPr>
        <p:spPr>
          <a:xfrm>
            <a:off x="13747728" y="9210675"/>
            <a:ext cx="3511572" cy="389191"/>
          </a:xfrm>
          <a:prstGeom prst="rect">
            <a:avLst/>
          </a:prstGeom>
        </p:spPr>
        <p:txBody>
          <a:bodyPr lIns="0" tIns="0" rIns="0" bIns="0" rtlCol="0" anchor="t">
            <a:spAutoFit/>
          </a:bodyPr>
          <a:lstStyle/>
          <a:p>
            <a:pPr algn="r">
              <a:lnSpc>
                <a:spcPts val="3223"/>
              </a:lnSpc>
            </a:pPr>
            <a:endParaRPr lang="en-US" sz="2302" dirty="0">
              <a:solidFill>
                <a:srgbClr val="000000"/>
              </a:solidFill>
              <a:latin typeface="DM Sans"/>
              <a:ea typeface="DM Sans"/>
              <a:cs typeface="DM Sans"/>
              <a:sym typeface="DM Sans"/>
            </a:endParaRPr>
          </a:p>
        </p:txBody>
      </p:sp>
      <p:sp>
        <p:nvSpPr>
          <p:cNvPr id="17" name="TextBox 17"/>
          <p:cNvSpPr txBox="1"/>
          <p:nvPr/>
        </p:nvSpPr>
        <p:spPr>
          <a:xfrm>
            <a:off x="1028700" y="9210675"/>
            <a:ext cx="6230620" cy="389191"/>
          </a:xfrm>
          <a:prstGeom prst="rect">
            <a:avLst/>
          </a:prstGeom>
        </p:spPr>
        <p:txBody>
          <a:bodyPr lIns="0" tIns="0" rIns="0" bIns="0" rtlCol="0" anchor="t">
            <a:spAutoFit/>
          </a:bodyPr>
          <a:lstStyle/>
          <a:p>
            <a:pPr algn="l">
              <a:lnSpc>
                <a:spcPts val="3223"/>
              </a:lnSpc>
            </a:pPr>
            <a:endParaRPr lang="en-US" sz="2302" dirty="0">
              <a:solidFill>
                <a:srgbClr val="5CE1E6"/>
              </a:solidFill>
              <a:latin typeface="DM Sans"/>
              <a:ea typeface="DM Sans"/>
              <a:cs typeface="DM Sans"/>
              <a:sym typeface="DM Sans"/>
            </a:endParaRPr>
          </a:p>
        </p:txBody>
      </p:sp>
      <p:grpSp>
        <p:nvGrpSpPr>
          <p:cNvPr id="18" name="Group 18"/>
          <p:cNvGrpSpPr/>
          <p:nvPr/>
        </p:nvGrpSpPr>
        <p:grpSpPr>
          <a:xfrm>
            <a:off x="1028700" y="3321888"/>
            <a:ext cx="9913832" cy="2365212"/>
            <a:chOff x="0" y="95251"/>
            <a:chExt cx="13218443" cy="3153616"/>
          </a:xfrm>
        </p:grpSpPr>
        <p:sp>
          <p:nvSpPr>
            <p:cNvPr id="19" name="TextBox 19"/>
            <p:cNvSpPr txBox="1"/>
            <p:nvPr/>
          </p:nvSpPr>
          <p:spPr>
            <a:xfrm>
              <a:off x="0" y="95251"/>
              <a:ext cx="10779828" cy="1145613"/>
            </a:xfrm>
            <a:prstGeom prst="rect">
              <a:avLst/>
            </a:prstGeom>
          </p:spPr>
          <p:txBody>
            <a:bodyPr lIns="0" tIns="0" rIns="0" bIns="0" rtlCol="0" anchor="t">
              <a:spAutoFit/>
            </a:bodyPr>
            <a:lstStyle/>
            <a:p>
              <a:pPr marL="0" lvl="1" indent="0" algn="l">
                <a:lnSpc>
                  <a:spcPts val="6733"/>
                </a:lnSpc>
                <a:spcBef>
                  <a:spcPct val="0"/>
                </a:spcBef>
              </a:pPr>
              <a:endParaRPr lang="en-US" sz="6474" b="1" dirty="0">
                <a:solidFill>
                  <a:srgbClr val="FFFFFF"/>
                </a:solidFill>
                <a:latin typeface="Proxima Nova Bold"/>
                <a:ea typeface="Proxima Nova Bold"/>
                <a:cs typeface="Proxima Nova Bold"/>
                <a:sym typeface="Proxima Nova Bold"/>
              </a:endParaRPr>
            </a:p>
          </p:txBody>
        </p:sp>
        <p:sp>
          <p:nvSpPr>
            <p:cNvPr id="20" name="TextBox 20"/>
            <p:cNvSpPr txBox="1"/>
            <p:nvPr/>
          </p:nvSpPr>
          <p:spPr>
            <a:xfrm>
              <a:off x="0" y="2018103"/>
              <a:ext cx="13218443" cy="1230764"/>
            </a:xfrm>
            <a:prstGeom prst="rect">
              <a:avLst/>
            </a:prstGeom>
          </p:spPr>
          <p:txBody>
            <a:bodyPr lIns="0" tIns="0" rIns="0" bIns="0" rtlCol="0" anchor="t">
              <a:spAutoFit/>
            </a:bodyPr>
            <a:lstStyle/>
            <a:p>
              <a:pPr algn="just">
                <a:lnSpc>
                  <a:spcPts val="3680"/>
                </a:lnSpc>
              </a:pPr>
              <a:endParaRPr lang="en-US" sz="2800" b="1" dirty="0">
                <a:solidFill>
                  <a:schemeClr val="bg1"/>
                </a:solidFill>
              </a:endParaRPr>
            </a:p>
            <a:p>
              <a:pPr algn="just">
                <a:lnSpc>
                  <a:spcPts val="3680"/>
                </a:lnSpc>
              </a:pPr>
              <a:endParaRPr lang="en-US" sz="2800" dirty="0">
                <a:solidFill>
                  <a:schemeClr val="accent5">
                    <a:lumMod val="40000"/>
                    <a:lumOff val="60000"/>
                  </a:schemeClr>
                </a:solidFill>
                <a:latin typeface="Canva Sans"/>
                <a:ea typeface="Canva Sans"/>
                <a:cs typeface="Canva Sans"/>
                <a:sym typeface="Canva Sans"/>
              </a:endParaRPr>
            </a:p>
          </p:txBody>
        </p:sp>
      </p:grpSp>
      <p:sp>
        <p:nvSpPr>
          <p:cNvPr id="24" name="TextBox 23">
            <a:extLst>
              <a:ext uri="{FF2B5EF4-FFF2-40B4-BE49-F238E27FC236}">
                <a16:creationId xmlns:a16="http://schemas.microsoft.com/office/drawing/2014/main" id="{C449787D-2C4C-0569-0A05-8EFEA73AEC3C}"/>
              </a:ext>
            </a:extLst>
          </p:cNvPr>
          <p:cNvSpPr txBox="1"/>
          <p:nvPr/>
        </p:nvSpPr>
        <p:spPr>
          <a:xfrm>
            <a:off x="1598932" y="1027692"/>
            <a:ext cx="10287093" cy="2554545"/>
          </a:xfrm>
          <a:prstGeom prst="rect">
            <a:avLst/>
          </a:prstGeom>
          <a:noFill/>
        </p:spPr>
        <p:txBody>
          <a:bodyPr wrap="square">
            <a:spAutoFit/>
          </a:bodyPr>
          <a:lstStyle/>
          <a:p>
            <a:pPr marL="0" lvl="1" indent="0" algn="ctr">
              <a:lnSpc>
                <a:spcPts val="6403"/>
              </a:lnSpc>
              <a:spcBef>
                <a:spcPct val="0"/>
              </a:spcBef>
            </a:pPr>
            <a:r>
              <a:rPr lang="en-US" sz="6160" b="1" dirty="0">
                <a:solidFill>
                  <a:srgbClr val="FFFFFF"/>
                </a:solidFill>
                <a:latin typeface="Proxima Nova Bold"/>
                <a:ea typeface="Proxima Nova Bold"/>
                <a:cs typeface="Proxima Nova Bold"/>
                <a:sym typeface="Proxima Nova Bold"/>
              </a:rPr>
              <a:t>Identify clients whose Avg_Utilization_Ratio exceeds 80%?</a:t>
            </a:r>
            <a:endParaRPr lang="en-US" sz="6160" b="1" u="none" strike="noStrike" dirty="0">
              <a:solidFill>
                <a:srgbClr val="FFFFFF"/>
              </a:solidFill>
              <a:latin typeface="Proxima Nova Bold"/>
              <a:ea typeface="Proxima Nova Bold"/>
              <a:cs typeface="Proxima Nova Bold"/>
              <a:sym typeface="Proxima Nova Bold"/>
            </a:endParaRPr>
          </a:p>
        </p:txBody>
      </p:sp>
      <p:sp>
        <p:nvSpPr>
          <p:cNvPr id="25" name="Oval 24">
            <a:extLst>
              <a:ext uri="{FF2B5EF4-FFF2-40B4-BE49-F238E27FC236}">
                <a16:creationId xmlns:a16="http://schemas.microsoft.com/office/drawing/2014/main" id="{7B8E159F-D3D4-E08F-1939-9D7E98797848}"/>
              </a:ext>
            </a:extLst>
          </p:cNvPr>
          <p:cNvSpPr/>
          <p:nvPr/>
        </p:nvSpPr>
        <p:spPr>
          <a:xfrm>
            <a:off x="1403137" y="108221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2" name="Picture 21">
            <a:extLst>
              <a:ext uri="{FF2B5EF4-FFF2-40B4-BE49-F238E27FC236}">
                <a16:creationId xmlns:a16="http://schemas.microsoft.com/office/drawing/2014/main" id="{2DAD9136-BE1B-097F-ED6E-50A4E7E839BC}"/>
              </a:ext>
            </a:extLst>
          </p:cNvPr>
          <p:cNvPicPr>
            <a:picLocks noChangeAspect="1"/>
          </p:cNvPicPr>
          <p:nvPr/>
        </p:nvPicPr>
        <p:blipFill>
          <a:blip r:embed="rId5"/>
          <a:stretch>
            <a:fillRect/>
          </a:stretch>
        </p:blipFill>
        <p:spPr>
          <a:xfrm>
            <a:off x="2038086" y="5253974"/>
            <a:ext cx="9010914" cy="30899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9E75-7F03-AE8C-69C6-886A97E770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209A02-B669-5DC9-131F-EB8BAB3F83B3}"/>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a:extLst>
              <a:ext uri="{FF2B5EF4-FFF2-40B4-BE49-F238E27FC236}">
                <a16:creationId xmlns:a16="http://schemas.microsoft.com/office/drawing/2014/main" id="{6DA97BB9-4FC5-968C-BF73-78B78BA877DF}"/>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CCAE10E5-4600-C999-3014-E8AADBD15066}"/>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7F9C6ED0-0221-CB3A-D059-7E63D40D634F}"/>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8FDB8233-6098-2482-FC52-7295D82E9059}"/>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3EEA7624-1348-3017-1972-78DE1D45EAEA}"/>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06076658-6235-AD48-DEFB-219945B5F44B}"/>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E4578D85-99A4-3D19-AE79-3163A7C873E9}"/>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8646892E-CCD9-0C89-934D-7356FD54F4B1}"/>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60B92A12-F74F-D5CB-3356-BAECDD10E8AD}"/>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9D861185-0404-CA79-30D9-C8576ACDAB13}"/>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38689" r="-38689"/>
                </a:stretch>
              </a:blipFill>
            </p:spPr>
          </p:sp>
        </p:grpSp>
        <p:grpSp>
          <p:nvGrpSpPr>
            <p:cNvPr id="13" name="Group 13">
              <a:extLst>
                <a:ext uri="{FF2B5EF4-FFF2-40B4-BE49-F238E27FC236}">
                  <a16:creationId xmlns:a16="http://schemas.microsoft.com/office/drawing/2014/main" id="{5919E52C-AFDB-7F1B-999A-BB1B3993DABE}"/>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C4879DB8-C3A8-4FF9-6BB7-7683E0F75E8D}"/>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D6FD09A0-2766-41B3-4B43-2B8416315D54}"/>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5240" r="-44183"/>
                </a:stretch>
              </a:blipFill>
            </p:spPr>
          </p:sp>
        </p:grpSp>
      </p:grpSp>
      <p:sp>
        <p:nvSpPr>
          <p:cNvPr id="16" name="TextBox 16">
            <a:extLst>
              <a:ext uri="{FF2B5EF4-FFF2-40B4-BE49-F238E27FC236}">
                <a16:creationId xmlns:a16="http://schemas.microsoft.com/office/drawing/2014/main" id="{8F54BCC1-9D23-D12C-93CA-2DA8A79838C8}"/>
              </a:ext>
            </a:extLst>
          </p:cNvPr>
          <p:cNvSpPr txBox="1"/>
          <p:nvPr/>
        </p:nvSpPr>
        <p:spPr>
          <a:xfrm>
            <a:off x="1220822" y="307611"/>
            <a:ext cx="11983464" cy="2462213"/>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Create a KPI that flag clients who have not made any transactions in last 6 months</a:t>
            </a:r>
            <a:endParaRPr lang="en-US" sz="6157" b="1" u="none" strike="noStrike" dirty="0">
              <a:solidFill>
                <a:srgbClr val="FFFFFF"/>
              </a:solidFill>
              <a:latin typeface="Proxima Nova Bold"/>
              <a:ea typeface="Proxima Nova Bold"/>
              <a:cs typeface="Proxima Nova Bold"/>
              <a:sym typeface="Proxima Nova Bold"/>
            </a:endParaRPr>
          </a:p>
        </p:txBody>
      </p:sp>
      <p:sp>
        <p:nvSpPr>
          <p:cNvPr id="17" name="TextBox 17">
            <a:extLst>
              <a:ext uri="{FF2B5EF4-FFF2-40B4-BE49-F238E27FC236}">
                <a16:creationId xmlns:a16="http://schemas.microsoft.com/office/drawing/2014/main" id="{47C4C920-637A-0245-0974-030CD4A7BB6D}"/>
              </a:ext>
            </a:extLst>
          </p:cNvPr>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25" name="TextBox 25">
            <a:extLst>
              <a:ext uri="{FF2B5EF4-FFF2-40B4-BE49-F238E27FC236}">
                <a16:creationId xmlns:a16="http://schemas.microsoft.com/office/drawing/2014/main" id="{B5B02FF4-66AE-AF2A-04E0-2331E2BC7181}"/>
              </a:ext>
            </a:extLst>
          </p:cNvPr>
          <p:cNvSpPr txBox="1"/>
          <p:nvPr/>
        </p:nvSpPr>
        <p:spPr>
          <a:xfrm>
            <a:off x="871513" y="3136267"/>
            <a:ext cx="9805155" cy="1103635"/>
          </a:xfrm>
          <a:prstGeom prst="rect">
            <a:avLst/>
          </a:prstGeom>
        </p:spPr>
        <p:txBody>
          <a:bodyPr lIns="0" tIns="0" rIns="0" bIns="0" rtlCol="0" anchor="t">
            <a:spAutoFit/>
          </a:bodyPr>
          <a:lstStyle/>
          <a:p>
            <a:pPr algn="just">
              <a:lnSpc>
                <a:spcPts val="2946"/>
              </a:lnSpc>
            </a:pPr>
            <a:endParaRPr lang="en-IN" sz="2490" dirty="0">
              <a:solidFill>
                <a:schemeClr val="bg1"/>
              </a:solidFill>
              <a:latin typeface="Canva Sans" panose="020B0604020202020204" charset="0"/>
            </a:endParaRPr>
          </a:p>
          <a:p>
            <a:endParaRPr lang="en-IN" sz="2490" b="1" dirty="0">
              <a:solidFill>
                <a:schemeClr val="bg1"/>
              </a:solidFill>
              <a:latin typeface="Canva Sans" panose="020B0604020202020204" charset="0"/>
            </a:endParaRPr>
          </a:p>
          <a:p>
            <a:pPr algn="just">
              <a:lnSpc>
                <a:spcPts val="2946"/>
              </a:lnSpc>
            </a:pPr>
            <a:endParaRPr lang="en-US" sz="2104" dirty="0">
              <a:solidFill>
                <a:srgbClr val="FFFFFF"/>
              </a:solidFill>
              <a:latin typeface="Canva Sans"/>
              <a:ea typeface="Canva Sans"/>
              <a:cs typeface="Canva Sans"/>
              <a:sym typeface="Canva Sans"/>
            </a:endParaRPr>
          </a:p>
        </p:txBody>
      </p:sp>
      <p:sp>
        <p:nvSpPr>
          <p:cNvPr id="18" name="Oval 17">
            <a:extLst>
              <a:ext uri="{FF2B5EF4-FFF2-40B4-BE49-F238E27FC236}">
                <a16:creationId xmlns:a16="http://schemas.microsoft.com/office/drawing/2014/main" id="{8A458F6E-2D53-D9FE-A63F-C614B76BE0B9}"/>
              </a:ext>
            </a:extLst>
          </p:cNvPr>
          <p:cNvSpPr/>
          <p:nvPr/>
        </p:nvSpPr>
        <p:spPr>
          <a:xfrm>
            <a:off x="301431" y="299185"/>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0" name="Picture 19">
            <a:extLst>
              <a:ext uri="{FF2B5EF4-FFF2-40B4-BE49-F238E27FC236}">
                <a16:creationId xmlns:a16="http://schemas.microsoft.com/office/drawing/2014/main" id="{31E53DEC-65E0-6624-68B0-D3737174777C}"/>
              </a:ext>
            </a:extLst>
          </p:cNvPr>
          <p:cNvPicPr>
            <a:picLocks noChangeAspect="1"/>
          </p:cNvPicPr>
          <p:nvPr/>
        </p:nvPicPr>
        <p:blipFill>
          <a:blip r:embed="rId5"/>
          <a:stretch>
            <a:fillRect/>
          </a:stretch>
        </p:blipFill>
        <p:spPr>
          <a:xfrm>
            <a:off x="833413" y="3956553"/>
            <a:ext cx="11201976" cy="5254121"/>
          </a:xfrm>
          <a:prstGeom prst="rect">
            <a:avLst/>
          </a:prstGeom>
        </p:spPr>
      </p:pic>
    </p:spTree>
    <p:extLst>
      <p:ext uri="{BB962C8B-B14F-4D97-AF65-F5344CB8AC3E}">
        <p14:creationId xmlns:p14="http://schemas.microsoft.com/office/powerpoint/2010/main" val="4206648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4A7B9-3A84-4B3E-90DF-375DE606C3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4E8E58-9EF6-E861-9750-C54008DF21FA}"/>
              </a:ext>
            </a:extLst>
          </p:cNvPr>
          <p:cNvSpPr/>
          <p:nvPr/>
        </p:nvSpPr>
        <p:spPr>
          <a:xfrm>
            <a:off x="-35235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4DF1BEA1-BC78-B4ED-E3A6-5685B7E7978F}"/>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DBC74092-60DB-EE80-7236-9C3367703FA5}"/>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DA47A4A7-B800-E48F-C793-5B34940AD1FB}"/>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6824F910-E971-4F74-7279-B73F80886E37}"/>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CDDCAC3F-ED96-C8A3-8A55-3187B564F35D}"/>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08E4D44F-FBCF-84A8-0135-8D6A71AE17B8}"/>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1B9AF428-4984-288B-9635-8E912AC807BC}"/>
              </a:ext>
            </a:extLst>
          </p:cNvPr>
          <p:cNvSpPr/>
          <p:nvPr/>
        </p:nvSpPr>
        <p:spPr>
          <a:xfrm>
            <a:off x="12229575" y="2491770"/>
            <a:ext cx="5029725" cy="5588583"/>
          </a:xfrm>
          <a:custGeom>
            <a:avLst/>
            <a:gdLst/>
            <a:ahLst/>
            <a:cxnLst/>
            <a:rect l="l" t="t" r="r" b="b"/>
            <a:pathLst>
              <a:path w="5029725" h="5588583">
                <a:moveTo>
                  <a:pt x="0" y="0"/>
                </a:moveTo>
                <a:lnTo>
                  <a:pt x="5029725" y="0"/>
                </a:lnTo>
                <a:lnTo>
                  <a:pt x="5029725" y="5588583"/>
                </a:lnTo>
                <a:lnTo>
                  <a:pt x="0" y="5588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2DC37568-4A8B-804E-39EA-908C8A03B19A}"/>
              </a:ext>
            </a:extLst>
          </p:cNvPr>
          <p:cNvPicPr>
            <a:picLocks noChangeAspect="1"/>
          </p:cNvPicPr>
          <p:nvPr/>
        </p:nvPicPr>
        <p:blipFill>
          <a:blip r:embed="rId5"/>
          <a:stretch>
            <a:fillRect/>
          </a:stretch>
        </p:blipFill>
        <p:spPr>
          <a:xfrm>
            <a:off x="685800" y="800100"/>
            <a:ext cx="10363200" cy="2514600"/>
          </a:xfrm>
          <a:prstGeom prst="rect">
            <a:avLst/>
          </a:prstGeom>
        </p:spPr>
      </p:pic>
      <p:pic>
        <p:nvPicPr>
          <p:cNvPr id="13" name="Picture 12">
            <a:extLst>
              <a:ext uri="{FF2B5EF4-FFF2-40B4-BE49-F238E27FC236}">
                <a16:creationId xmlns:a16="http://schemas.microsoft.com/office/drawing/2014/main" id="{9FB7D978-6C5F-3B8C-6229-3CBBAC13F07B}"/>
              </a:ext>
            </a:extLst>
          </p:cNvPr>
          <p:cNvPicPr>
            <a:picLocks noChangeAspect="1"/>
          </p:cNvPicPr>
          <p:nvPr/>
        </p:nvPicPr>
        <p:blipFill>
          <a:blip r:embed="rId6"/>
          <a:stretch>
            <a:fillRect/>
          </a:stretch>
        </p:blipFill>
        <p:spPr>
          <a:xfrm>
            <a:off x="659370" y="4277378"/>
            <a:ext cx="10363200" cy="2313922"/>
          </a:xfrm>
          <a:prstGeom prst="rect">
            <a:avLst/>
          </a:prstGeom>
        </p:spPr>
      </p:pic>
    </p:spTree>
    <p:extLst>
      <p:ext uri="{BB962C8B-B14F-4D97-AF65-F5344CB8AC3E}">
        <p14:creationId xmlns:p14="http://schemas.microsoft.com/office/powerpoint/2010/main" val="1054731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0696" r="-55920"/>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5134" r="-25134"/>
                </a:stretch>
              </a:blipFill>
            </p:spPr>
          </p:sp>
        </p:grpSp>
      </p:grpSp>
      <p:sp>
        <p:nvSpPr>
          <p:cNvPr id="18" name="TextBox 18"/>
          <p:cNvSpPr txBox="1"/>
          <p:nvPr/>
        </p:nvSpPr>
        <p:spPr>
          <a:xfrm>
            <a:off x="1667893" y="190500"/>
            <a:ext cx="10164708" cy="3914341"/>
          </a:xfrm>
          <a:prstGeom prst="rect">
            <a:avLst/>
          </a:prstGeom>
        </p:spPr>
        <p:txBody>
          <a:bodyPr lIns="0" tIns="0" rIns="0" bIns="0" rtlCol="0" anchor="t">
            <a:spAutoFit/>
          </a:bodyPr>
          <a:lstStyle/>
          <a:p>
            <a:pPr marL="0" lvl="1" indent="0" algn="ctr">
              <a:lnSpc>
                <a:spcPts val="10582"/>
              </a:lnSpc>
              <a:spcBef>
                <a:spcPct val="0"/>
              </a:spcBef>
            </a:pPr>
            <a:r>
              <a:rPr lang="en-US" sz="6160" b="1" dirty="0">
                <a:solidFill>
                  <a:srgbClr val="FFFFFF"/>
                </a:solidFill>
                <a:latin typeface="Proxima Nova Bold"/>
                <a:ea typeface="Proxima Nova Bold"/>
                <a:cs typeface="Proxima Nova Bold"/>
                <a:sym typeface="Proxima Nova Bold"/>
              </a:rPr>
              <a:t>Calculate the percentage of clients with </a:t>
            </a:r>
            <a:r>
              <a:rPr lang="en-US" sz="6160" b="1" dirty="0" err="1">
                <a:solidFill>
                  <a:srgbClr val="FFFFFF"/>
                </a:solidFill>
                <a:latin typeface="Proxima Nova Bold"/>
                <a:ea typeface="Proxima Nova Bold"/>
                <a:cs typeface="Proxima Nova Bold"/>
                <a:sym typeface="Proxima Nova Bold"/>
              </a:rPr>
              <a:t>Delinquent_Acc</a:t>
            </a:r>
            <a:r>
              <a:rPr lang="en-US" sz="6160" b="1" dirty="0">
                <a:solidFill>
                  <a:srgbClr val="FFFFFF"/>
                </a:solidFill>
                <a:latin typeface="Proxima Nova Bold"/>
                <a:ea typeface="Proxima Nova Bold"/>
                <a:cs typeface="Proxima Nova Bold"/>
                <a:sym typeface="Proxima Nova Bold"/>
              </a:rPr>
              <a:t> &gt; 0</a:t>
            </a:r>
          </a:p>
        </p:txBody>
      </p:sp>
      <p:sp>
        <p:nvSpPr>
          <p:cNvPr id="19" name="Oval 18">
            <a:extLst>
              <a:ext uri="{FF2B5EF4-FFF2-40B4-BE49-F238E27FC236}">
                <a16:creationId xmlns:a16="http://schemas.microsoft.com/office/drawing/2014/main" id="{48F5CA3C-7781-2B68-6DE2-0BBC2608E795}"/>
              </a:ext>
            </a:extLst>
          </p:cNvPr>
          <p:cNvSpPr/>
          <p:nvPr/>
        </p:nvSpPr>
        <p:spPr>
          <a:xfrm>
            <a:off x="482827" y="54753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17" name="Picture 16">
            <a:extLst>
              <a:ext uri="{FF2B5EF4-FFF2-40B4-BE49-F238E27FC236}">
                <a16:creationId xmlns:a16="http://schemas.microsoft.com/office/drawing/2014/main" id="{85EF1B66-D942-1A69-A05F-D9A5DD7089E5}"/>
              </a:ext>
            </a:extLst>
          </p:cNvPr>
          <p:cNvPicPr>
            <a:picLocks noChangeAspect="1"/>
          </p:cNvPicPr>
          <p:nvPr/>
        </p:nvPicPr>
        <p:blipFill>
          <a:blip r:embed="rId5"/>
          <a:stretch>
            <a:fillRect/>
          </a:stretch>
        </p:blipFill>
        <p:spPr>
          <a:xfrm>
            <a:off x="1667893" y="5071169"/>
            <a:ext cx="10164708" cy="48245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39C2B-8E61-19D6-EF48-1AE5F9B782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B6D177-F954-9FCD-F6F2-86158F7146E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7846B0E8-280E-E779-521D-986DCAF7E0AF}"/>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6101E665-86A4-E148-0EF6-9325F2B2A5D7}"/>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DE08F32A-AFE7-2406-E7D1-A5E80FAB7A7B}"/>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456F3605-8038-0B5B-F413-45208FE40AE3}"/>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5F161E27-8E47-3E3D-4C40-CBEB732F393B}"/>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F5EFE413-79CD-9752-BA39-E80CF40F47D3}"/>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FBA214FE-E435-AF9C-0F3B-44B30D7135D2}"/>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8595009E-47B9-0F3E-A4DE-8CC60E147654}"/>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42537C9D-BF9B-6F9D-174B-9426A365217E}"/>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4C428668-CA18-B36F-9E8C-6347B5222D26}"/>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5134" r="-25134"/>
                </a:stretch>
              </a:blipFill>
            </p:spPr>
          </p:sp>
        </p:grpSp>
        <p:grpSp>
          <p:nvGrpSpPr>
            <p:cNvPr id="13" name="Group 13">
              <a:extLst>
                <a:ext uri="{FF2B5EF4-FFF2-40B4-BE49-F238E27FC236}">
                  <a16:creationId xmlns:a16="http://schemas.microsoft.com/office/drawing/2014/main" id="{81334EA0-206A-7655-6B1E-2236A2AE7FC4}"/>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04ECCBDD-96B7-D4D5-DE1F-75D06F524268}"/>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45B00399-4221-C759-D442-301F8349CD47}"/>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8530" r="-10893"/>
                </a:stretch>
              </a:blipFill>
            </p:spPr>
          </p:sp>
        </p:grpSp>
      </p:grpSp>
      <p:sp>
        <p:nvSpPr>
          <p:cNvPr id="16" name="TextBox 16">
            <a:extLst>
              <a:ext uri="{FF2B5EF4-FFF2-40B4-BE49-F238E27FC236}">
                <a16:creationId xmlns:a16="http://schemas.microsoft.com/office/drawing/2014/main" id="{09F872D9-2644-A437-8E0F-22CA9A328242}"/>
              </a:ext>
            </a:extLst>
          </p:cNvPr>
          <p:cNvSpPr txBox="1"/>
          <p:nvPr/>
        </p:nvSpPr>
        <p:spPr>
          <a:xfrm>
            <a:off x="13747728" y="9210675"/>
            <a:ext cx="3511572" cy="389191"/>
          </a:xfrm>
          <a:prstGeom prst="rect">
            <a:avLst/>
          </a:prstGeom>
        </p:spPr>
        <p:txBody>
          <a:bodyPr lIns="0" tIns="0" rIns="0" bIns="0" rtlCol="0" anchor="t">
            <a:spAutoFit/>
          </a:bodyPr>
          <a:lstStyle/>
          <a:p>
            <a:pPr algn="r">
              <a:lnSpc>
                <a:spcPts val="3223"/>
              </a:lnSpc>
            </a:pPr>
            <a:endParaRPr lang="en-US" sz="2302" dirty="0">
              <a:solidFill>
                <a:srgbClr val="000000"/>
              </a:solidFill>
              <a:latin typeface="DM Sans"/>
              <a:ea typeface="DM Sans"/>
              <a:cs typeface="DM Sans"/>
              <a:sym typeface="DM Sans"/>
            </a:endParaRPr>
          </a:p>
        </p:txBody>
      </p:sp>
      <p:sp>
        <p:nvSpPr>
          <p:cNvPr id="17" name="TextBox 17">
            <a:extLst>
              <a:ext uri="{FF2B5EF4-FFF2-40B4-BE49-F238E27FC236}">
                <a16:creationId xmlns:a16="http://schemas.microsoft.com/office/drawing/2014/main" id="{C66800FC-2E98-4181-0862-775CD9596A45}"/>
              </a:ext>
            </a:extLst>
          </p:cNvPr>
          <p:cNvSpPr txBox="1"/>
          <p:nvPr/>
        </p:nvSpPr>
        <p:spPr>
          <a:xfrm>
            <a:off x="1028700" y="9210675"/>
            <a:ext cx="6230620" cy="389191"/>
          </a:xfrm>
          <a:prstGeom prst="rect">
            <a:avLst/>
          </a:prstGeom>
        </p:spPr>
        <p:txBody>
          <a:bodyPr lIns="0" tIns="0" rIns="0" bIns="0" rtlCol="0" anchor="t">
            <a:spAutoFit/>
          </a:bodyPr>
          <a:lstStyle/>
          <a:p>
            <a:pPr algn="l">
              <a:lnSpc>
                <a:spcPts val="3223"/>
              </a:lnSpc>
            </a:pPr>
            <a:endParaRPr lang="en-US" sz="2302" dirty="0">
              <a:solidFill>
                <a:srgbClr val="5CE1E6"/>
              </a:solidFill>
              <a:latin typeface="DM Sans"/>
              <a:ea typeface="DM Sans"/>
              <a:cs typeface="DM Sans"/>
              <a:sym typeface="DM Sans"/>
            </a:endParaRPr>
          </a:p>
        </p:txBody>
      </p:sp>
      <p:grpSp>
        <p:nvGrpSpPr>
          <p:cNvPr id="18" name="Group 18">
            <a:extLst>
              <a:ext uri="{FF2B5EF4-FFF2-40B4-BE49-F238E27FC236}">
                <a16:creationId xmlns:a16="http://schemas.microsoft.com/office/drawing/2014/main" id="{38BF0436-3913-30F1-B6E2-1E0A6CAB49E9}"/>
              </a:ext>
            </a:extLst>
          </p:cNvPr>
          <p:cNvGrpSpPr/>
          <p:nvPr/>
        </p:nvGrpSpPr>
        <p:grpSpPr>
          <a:xfrm>
            <a:off x="1028700" y="3321888"/>
            <a:ext cx="9913832" cy="3314190"/>
            <a:chOff x="0" y="95251"/>
            <a:chExt cx="13218443" cy="4418920"/>
          </a:xfrm>
        </p:grpSpPr>
        <p:sp>
          <p:nvSpPr>
            <p:cNvPr id="19" name="TextBox 19">
              <a:extLst>
                <a:ext uri="{FF2B5EF4-FFF2-40B4-BE49-F238E27FC236}">
                  <a16:creationId xmlns:a16="http://schemas.microsoft.com/office/drawing/2014/main" id="{BA82E5F3-C87D-CCBC-E8E2-EE59A14DD62B}"/>
                </a:ext>
              </a:extLst>
            </p:cNvPr>
            <p:cNvSpPr txBox="1"/>
            <p:nvPr/>
          </p:nvSpPr>
          <p:spPr>
            <a:xfrm>
              <a:off x="0" y="95251"/>
              <a:ext cx="10779828" cy="1145613"/>
            </a:xfrm>
            <a:prstGeom prst="rect">
              <a:avLst/>
            </a:prstGeom>
          </p:spPr>
          <p:txBody>
            <a:bodyPr lIns="0" tIns="0" rIns="0" bIns="0" rtlCol="0" anchor="t">
              <a:spAutoFit/>
            </a:bodyPr>
            <a:lstStyle/>
            <a:p>
              <a:pPr marL="0" lvl="1" indent="0" algn="l">
                <a:lnSpc>
                  <a:spcPts val="6733"/>
                </a:lnSpc>
                <a:spcBef>
                  <a:spcPct val="0"/>
                </a:spcBef>
              </a:pPr>
              <a:endParaRPr lang="en-US" sz="6474" b="1" dirty="0">
                <a:solidFill>
                  <a:srgbClr val="FFFFFF"/>
                </a:solidFill>
                <a:latin typeface="Proxima Nova Bold"/>
                <a:ea typeface="Proxima Nova Bold"/>
                <a:cs typeface="Proxima Nova Bold"/>
                <a:sym typeface="Proxima Nova Bold"/>
              </a:endParaRPr>
            </a:p>
          </p:txBody>
        </p:sp>
        <p:sp>
          <p:nvSpPr>
            <p:cNvPr id="20" name="TextBox 20">
              <a:extLst>
                <a:ext uri="{FF2B5EF4-FFF2-40B4-BE49-F238E27FC236}">
                  <a16:creationId xmlns:a16="http://schemas.microsoft.com/office/drawing/2014/main" id="{CBC267C1-6601-8FCA-A6FC-A053698BFA95}"/>
                </a:ext>
              </a:extLst>
            </p:cNvPr>
            <p:cNvSpPr txBox="1"/>
            <p:nvPr/>
          </p:nvSpPr>
          <p:spPr>
            <a:xfrm>
              <a:off x="0" y="2018103"/>
              <a:ext cx="13218443" cy="2496068"/>
            </a:xfrm>
            <a:prstGeom prst="rect">
              <a:avLst/>
            </a:prstGeom>
          </p:spPr>
          <p:txBody>
            <a:bodyPr lIns="0" tIns="0" rIns="0" bIns="0" rtlCol="0" anchor="t">
              <a:spAutoFit/>
            </a:bodyPr>
            <a:lstStyle/>
            <a:p>
              <a:pPr algn="just">
                <a:lnSpc>
                  <a:spcPts val="3680"/>
                </a:lnSpc>
              </a:pPr>
              <a:endParaRPr lang="en-IN" b="1" dirty="0">
                <a:solidFill>
                  <a:schemeClr val="tx2">
                    <a:lumMod val="60000"/>
                    <a:lumOff val="40000"/>
                  </a:schemeClr>
                </a:solidFill>
              </a:endParaRPr>
            </a:p>
            <a:p>
              <a:pPr algn="just">
                <a:lnSpc>
                  <a:spcPts val="3680"/>
                </a:lnSpc>
              </a:pPr>
              <a:endParaRPr lang="en-US" sz="2800" b="1" dirty="0">
                <a:solidFill>
                  <a:schemeClr val="bg1"/>
                </a:solidFill>
                <a:latin typeface="Canva Sans"/>
                <a:sym typeface="Canva Sans"/>
              </a:endParaRPr>
            </a:p>
            <a:p>
              <a:pPr algn="just">
                <a:lnSpc>
                  <a:spcPts val="3680"/>
                </a:lnSpc>
              </a:pPr>
              <a:endParaRPr lang="en-US" sz="2800" b="1" dirty="0">
                <a:solidFill>
                  <a:schemeClr val="bg1"/>
                </a:solidFill>
              </a:endParaRPr>
            </a:p>
            <a:p>
              <a:pPr algn="just">
                <a:lnSpc>
                  <a:spcPts val="3680"/>
                </a:lnSpc>
              </a:pPr>
              <a:endParaRPr lang="en-US" sz="2800" dirty="0">
                <a:solidFill>
                  <a:schemeClr val="accent5">
                    <a:lumMod val="40000"/>
                    <a:lumOff val="60000"/>
                  </a:schemeClr>
                </a:solidFill>
                <a:latin typeface="Canva Sans"/>
                <a:ea typeface="Canva Sans"/>
                <a:cs typeface="Canva Sans"/>
                <a:sym typeface="Canva Sans"/>
              </a:endParaRPr>
            </a:p>
          </p:txBody>
        </p:sp>
      </p:grpSp>
      <p:sp>
        <p:nvSpPr>
          <p:cNvPr id="24" name="TextBox 23">
            <a:extLst>
              <a:ext uri="{FF2B5EF4-FFF2-40B4-BE49-F238E27FC236}">
                <a16:creationId xmlns:a16="http://schemas.microsoft.com/office/drawing/2014/main" id="{D59B2B21-0BB6-DC3A-C08B-D59DAAE9072C}"/>
              </a:ext>
            </a:extLst>
          </p:cNvPr>
          <p:cNvSpPr txBox="1"/>
          <p:nvPr/>
        </p:nvSpPr>
        <p:spPr>
          <a:xfrm>
            <a:off x="1799483" y="442693"/>
            <a:ext cx="10287093" cy="4196020"/>
          </a:xfrm>
          <a:prstGeom prst="rect">
            <a:avLst/>
          </a:prstGeom>
          <a:noFill/>
        </p:spPr>
        <p:txBody>
          <a:bodyPr wrap="square">
            <a:spAutoFit/>
          </a:bodyPr>
          <a:lstStyle/>
          <a:p>
            <a:pPr marL="0" lvl="1" indent="0" algn="ctr">
              <a:lnSpc>
                <a:spcPts val="6403"/>
              </a:lnSpc>
              <a:spcBef>
                <a:spcPct val="0"/>
              </a:spcBef>
            </a:pPr>
            <a:r>
              <a:rPr lang="en-US" sz="6160" b="1" dirty="0">
                <a:solidFill>
                  <a:srgbClr val="FFFFFF"/>
                </a:solidFill>
                <a:latin typeface="Proxima Nova Bold"/>
                <a:ea typeface="Proxima Nova Bold"/>
                <a:cs typeface="Proxima Nova Bold"/>
                <a:sym typeface="Proxima Nova Bold"/>
              </a:rPr>
              <a:t>Create a score of each client based on their </a:t>
            </a:r>
            <a:r>
              <a:rPr lang="en-US" sz="6160" b="1" dirty="0" err="1">
                <a:solidFill>
                  <a:srgbClr val="FFFFFF"/>
                </a:solidFill>
                <a:latin typeface="Proxima Nova Bold"/>
                <a:ea typeface="Proxima Nova Bold"/>
                <a:cs typeface="Proxima Nova Bold"/>
                <a:sym typeface="Proxima Nova Bold"/>
              </a:rPr>
              <a:t>Avg_utilization_ratio</a:t>
            </a:r>
            <a:r>
              <a:rPr lang="en-US" sz="6160" b="1" dirty="0">
                <a:solidFill>
                  <a:srgbClr val="FFFFFF"/>
                </a:solidFill>
                <a:latin typeface="Proxima Nova Bold"/>
                <a:ea typeface="Proxima Nova Bold"/>
                <a:cs typeface="Proxima Nova Bold"/>
                <a:sym typeface="Proxima Nova Bold"/>
              </a:rPr>
              <a:t>, Delinquent Acc, and </a:t>
            </a:r>
            <a:r>
              <a:rPr lang="en-US" sz="6160" b="1" dirty="0" err="1">
                <a:solidFill>
                  <a:srgbClr val="FFFFFF"/>
                </a:solidFill>
                <a:latin typeface="Proxima Nova Bold"/>
                <a:ea typeface="Proxima Nova Bold"/>
                <a:cs typeface="Proxima Nova Bold"/>
                <a:sym typeface="Proxima Nova Bold"/>
              </a:rPr>
              <a:t>Total_Revolving_Balance</a:t>
            </a:r>
            <a:endParaRPr lang="en-US" sz="6160" b="1" u="none" strike="noStrike" dirty="0">
              <a:solidFill>
                <a:srgbClr val="FFFFFF"/>
              </a:solidFill>
              <a:latin typeface="Proxima Nova Bold"/>
              <a:ea typeface="Proxima Nova Bold"/>
              <a:cs typeface="Proxima Nova Bold"/>
              <a:sym typeface="Proxima Nova Bold"/>
            </a:endParaRPr>
          </a:p>
        </p:txBody>
      </p:sp>
      <p:sp>
        <p:nvSpPr>
          <p:cNvPr id="25" name="Oval 24">
            <a:extLst>
              <a:ext uri="{FF2B5EF4-FFF2-40B4-BE49-F238E27FC236}">
                <a16:creationId xmlns:a16="http://schemas.microsoft.com/office/drawing/2014/main" id="{0F370EEB-9910-B422-E748-E5044FFB4C6D}"/>
              </a:ext>
            </a:extLst>
          </p:cNvPr>
          <p:cNvSpPr/>
          <p:nvPr/>
        </p:nvSpPr>
        <p:spPr>
          <a:xfrm>
            <a:off x="820544" y="442693"/>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2" name="Picture 21">
            <a:extLst>
              <a:ext uri="{FF2B5EF4-FFF2-40B4-BE49-F238E27FC236}">
                <a16:creationId xmlns:a16="http://schemas.microsoft.com/office/drawing/2014/main" id="{D9A8240E-77E7-5993-C9D2-7BF04FD4267E}"/>
              </a:ext>
            </a:extLst>
          </p:cNvPr>
          <p:cNvPicPr>
            <a:picLocks noChangeAspect="1"/>
          </p:cNvPicPr>
          <p:nvPr/>
        </p:nvPicPr>
        <p:blipFill>
          <a:blip r:embed="rId5"/>
          <a:stretch>
            <a:fillRect/>
          </a:stretch>
        </p:blipFill>
        <p:spPr>
          <a:xfrm>
            <a:off x="1621327" y="5123594"/>
            <a:ext cx="10272720" cy="4597636"/>
          </a:xfrm>
          <a:prstGeom prst="rect">
            <a:avLst/>
          </a:prstGeom>
        </p:spPr>
      </p:pic>
    </p:spTree>
    <p:extLst>
      <p:ext uri="{BB962C8B-B14F-4D97-AF65-F5344CB8AC3E}">
        <p14:creationId xmlns:p14="http://schemas.microsoft.com/office/powerpoint/2010/main" val="152663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551" r="-49287"/>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23" r="-49928"/>
                </a:stretch>
              </a:blipFill>
            </p:spPr>
          </p:sp>
        </p:grpSp>
      </p:grpSp>
      <p:sp>
        <p:nvSpPr>
          <p:cNvPr id="16" name="TextBox 16"/>
          <p:cNvSpPr txBox="1"/>
          <p:nvPr/>
        </p:nvSpPr>
        <p:spPr>
          <a:xfrm>
            <a:off x="1028700" y="1716139"/>
            <a:ext cx="7662051" cy="964202"/>
          </a:xfrm>
          <a:prstGeom prst="rect">
            <a:avLst/>
          </a:prstGeom>
        </p:spPr>
        <p:txBody>
          <a:bodyPr lIns="0" tIns="0" rIns="0" bIns="0" rtlCol="0" anchor="t">
            <a:spAutoFit/>
          </a:bodyPr>
          <a:lstStyle/>
          <a:p>
            <a:pPr algn="ctr">
              <a:lnSpc>
                <a:spcPts val="7338"/>
              </a:lnSpc>
            </a:pPr>
            <a:r>
              <a:rPr lang="en-US" sz="7056" b="1" dirty="0">
                <a:solidFill>
                  <a:srgbClr val="FFFFFF"/>
                </a:solidFill>
                <a:latin typeface="Proxima Nova Bold"/>
                <a:ea typeface="Proxima Nova Bold"/>
                <a:cs typeface="Proxima Nova Bold"/>
                <a:sym typeface="Proxima Nova Bold"/>
              </a:rPr>
              <a:t>OBJECTIVE</a:t>
            </a:r>
          </a:p>
        </p:txBody>
      </p:sp>
      <p:sp>
        <p:nvSpPr>
          <p:cNvPr id="17" name="TextBox 17"/>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22" name="TextBox 22"/>
          <p:cNvSpPr txBox="1"/>
          <p:nvPr/>
        </p:nvSpPr>
        <p:spPr>
          <a:xfrm>
            <a:off x="1091645" y="2983740"/>
            <a:ext cx="8821077" cy="7559634"/>
          </a:xfrm>
          <a:prstGeom prst="rect">
            <a:avLst/>
          </a:prstGeom>
        </p:spPr>
        <p:txBody>
          <a:bodyPr lIns="0" tIns="0" rIns="0" bIns="0" rtlCol="0" anchor="t">
            <a:spAutoFit/>
          </a:bodyPr>
          <a:lstStyle/>
          <a:p>
            <a:pPr>
              <a:lnSpc>
                <a:spcPts val="3655"/>
              </a:lnSpc>
            </a:pPr>
            <a:r>
              <a:rPr lang="en-US" sz="2800" dirty="0">
                <a:solidFill>
                  <a:schemeClr val="bg1"/>
                </a:solidFill>
              </a:rPr>
              <a:t>The objective is to develop a comprehensive analytical </a:t>
            </a:r>
            <a:r>
              <a:rPr lang="en-US" sz="2800" dirty="0">
                <a:solidFill>
                  <a:schemeClr val="bg1"/>
                </a:solidFill>
                <a:latin typeface="Canva Sans" panose="020B0604020202020204" charset="0"/>
              </a:rPr>
              <a:t>solution</a:t>
            </a:r>
            <a:r>
              <a:rPr lang="en-US" sz="2800" dirty="0">
                <a:solidFill>
                  <a:schemeClr val="bg1"/>
                </a:solidFill>
              </a:rPr>
              <a:t> using Power BI and DAX to assess credit card usage and financial metrics for a banking institution. The analysis focuses on calculating running totals, moving averages, and growth rates to monitor financial performance across customer segments. It further aims to evaluate behavioral patterns through key performance indicators that track credit utilization, transaction inactivity, and flags for at-risk clients. By segmenting customers based on revolving balances and delinquency metrics, the model will generate composite risk scores and predictive alerts to identify high-risk profiles. These insights will empower the institution to enhance customer retention strategies, mitigate credit misuse, and fine-tune financial product offerings, ultimately improving overall portfolio health and operational efficiency.</a:t>
            </a:r>
          </a:p>
          <a:p>
            <a:pPr algn="l">
              <a:lnSpc>
                <a:spcPts val="3655"/>
              </a:lnSpc>
            </a:pPr>
            <a:endParaRPr lang="en-US" sz="2611" dirty="0">
              <a:solidFill>
                <a:srgbClr val="FFFFFF"/>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F3CB8-9764-DD96-8794-2D34C5F260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66EE60-5EEF-FE6F-FD8B-F2E3E6BE36B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6E9BF10B-5DE1-04D0-4933-11881CA77855}"/>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A7AC31E8-B6F2-A23E-D5BE-23F796069C83}"/>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7BA8C746-3248-A992-1E99-891ACFB916C6}"/>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9C74CDBF-96DD-8324-3036-890B26B8ADAF}"/>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1B24A05D-B5C5-6A30-F240-849A865C31D3}"/>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974D9031-CDCB-CB2B-D04D-1827C0FDA716}"/>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B516BC88-3BAC-E071-C449-B22A7D1011E1}"/>
              </a:ext>
            </a:extLst>
          </p:cNvPr>
          <p:cNvSpPr/>
          <p:nvPr/>
        </p:nvSpPr>
        <p:spPr>
          <a:xfrm>
            <a:off x="11885889" y="3496218"/>
            <a:ext cx="4350761" cy="4584135"/>
          </a:xfrm>
          <a:custGeom>
            <a:avLst/>
            <a:gdLst/>
            <a:ahLst/>
            <a:cxnLst/>
            <a:rect l="l" t="t" r="r" b="b"/>
            <a:pathLst>
              <a:path w="4350761" h="4584135">
                <a:moveTo>
                  <a:pt x="0" y="0"/>
                </a:moveTo>
                <a:lnTo>
                  <a:pt x="4350761" y="0"/>
                </a:lnTo>
                <a:lnTo>
                  <a:pt x="4350761" y="4584135"/>
                </a:lnTo>
                <a:lnTo>
                  <a:pt x="0" y="4584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D0183CAC-E640-16B4-044F-56F6B869F007}"/>
              </a:ext>
            </a:extLst>
          </p:cNvPr>
          <p:cNvPicPr>
            <a:picLocks noChangeAspect="1"/>
          </p:cNvPicPr>
          <p:nvPr/>
        </p:nvPicPr>
        <p:blipFill>
          <a:blip r:embed="rId5"/>
          <a:stretch>
            <a:fillRect/>
          </a:stretch>
        </p:blipFill>
        <p:spPr>
          <a:xfrm>
            <a:off x="762000" y="1790700"/>
            <a:ext cx="10363200" cy="4521432"/>
          </a:xfrm>
          <a:prstGeom prst="rect">
            <a:avLst/>
          </a:prstGeom>
        </p:spPr>
      </p:pic>
    </p:spTree>
    <p:extLst>
      <p:ext uri="{BB962C8B-B14F-4D97-AF65-F5344CB8AC3E}">
        <p14:creationId xmlns:p14="http://schemas.microsoft.com/office/powerpoint/2010/main" val="2877191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C15D-0265-E356-D579-9AF2D3883B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C69D17-F85F-0256-5ED5-75EFC38DDD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a:extLst>
              <a:ext uri="{FF2B5EF4-FFF2-40B4-BE49-F238E27FC236}">
                <a16:creationId xmlns:a16="http://schemas.microsoft.com/office/drawing/2014/main" id="{B604D900-B365-9721-BBEF-FE6C6313F0B7}"/>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21A2A2AF-5381-921B-43E2-E1DE6326605C}"/>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89183DB2-EB3D-3F32-0D73-5C01F1199E0E}"/>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BED19E23-84BD-F3C2-E776-385CBDAA2BC2}"/>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0226DB5F-8BEA-FFE0-7FA9-8B19F43E8005}"/>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AD62AD97-05BA-61A4-E537-17C676760415}"/>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C9641646-CB4F-5A15-7B0C-B84E9DCAEEC3}"/>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EF496D07-98FB-19F5-0DE1-2A7992C24739}"/>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5AA2DBAE-93CC-C872-030B-0CE05075623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8E0FEAB0-A068-1E46-1625-40BF3324932D}"/>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0696" r="-55920"/>
                </a:stretch>
              </a:blipFill>
            </p:spPr>
          </p:sp>
        </p:grpSp>
        <p:grpSp>
          <p:nvGrpSpPr>
            <p:cNvPr id="13" name="Group 13">
              <a:extLst>
                <a:ext uri="{FF2B5EF4-FFF2-40B4-BE49-F238E27FC236}">
                  <a16:creationId xmlns:a16="http://schemas.microsoft.com/office/drawing/2014/main" id="{EFF84B4C-0669-5871-DA35-C7B02FCFA48A}"/>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A62BC52E-95E1-4DB2-4AA4-94C0495507E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57EA8A18-6460-540D-0F22-3ACB0151FC9A}"/>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5134" r="-25134"/>
                </a:stretch>
              </a:blipFill>
            </p:spPr>
          </p:sp>
        </p:grpSp>
      </p:grpSp>
      <p:sp>
        <p:nvSpPr>
          <p:cNvPr id="18" name="TextBox 18">
            <a:extLst>
              <a:ext uri="{FF2B5EF4-FFF2-40B4-BE49-F238E27FC236}">
                <a16:creationId xmlns:a16="http://schemas.microsoft.com/office/drawing/2014/main" id="{C09ACCF3-1BC8-9F86-79FF-5DB920CDCA6E}"/>
              </a:ext>
            </a:extLst>
          </p:cNvPr>
          <p:cNvSpPr txBox="1"/>
          <p:nvPr/>
        </p:nvSpPr>
        <p:spPr>
          <a:xfrm>
            <a:off x="1584773" y="252152"/>
            <a:ext cx="10164708" cy="3914341"/>
          </a:xfrm>
          <a:prstGeom prst="rect">
            <a:avLst/>
          </a:prstGeom>
        </p:spPr>
        <p:txBody>
          <a:bodyPr lIns="0" tIns="0" rIns="0" bIns="0" rtlCol="0" anchor="t">
            <a:spAutoFit/>
          </a:bodyPr>
          <a:lstStyle/>
          <a:p>
            <a:pPr marL="0" lvl="1" indent="0" algn="ctr">
              <a:lnSpc>
                <a:spcPts val="10582"/>
              </a:lnSpc>
              <a:spcBef>
                <a:spcPct val="0"/>
              </a:spcBef>
            </a:pPr>
            <a:r>
              <a:rPr lang="en-US" sz="6160" b="1" dirty="0">
                <a:solidFill>
                  <a:srgbClr val="FFFFFF"/>
                </a:solidFill>
                <a:latin typeface="Proxima Nova Bold"/>
                <a:ea typeface="Proxima Nova Bold"/>
                <a:cs typeface="Proxima Nova Bold"/>
                <a:sym typeface="Proxima Nova Bold"/>
              </a:rPr>
              <a:t>Show a correlation between Income and Credit Limit of all clients</a:t>
            </a:r>
          </a:p>
        </p:txBody>
      </p:sp>
      <p:sp>
        <p:nvSpPr>
          <p:cNvPr id="19" name="Oval 18">
            <a:extLst>
              <a:ext uri="{FF2B5EF4-FFF2-40B4-BE49-F238E27FC236}">
                <a16:creationId xmlns:a16="http://schemas.microsoft.com/office/drawing/2014/main" id="{C2813B31-3D0F-861A-9787-3CC4496070B6}"/>
              </a:ext>
            </a:extLst>
          </p:cNvPr>
          <p:cNvSpPr/>
          <p:nvPr/>
        </p:nvSpPr>
        <p:spPr>
          <a:xfrm>
            <a:off x="642361" y="54753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17" name="Picture 16">
            <a:extLst>
              <a:ext uri="{FF2B5EF4-FFF2-40B4-BE49-F238E27FC236}">
                <a16:creationId xmlns:a16="http://schemas.microsoft.com/office/drawing/2014/main" id="{D1E89C84-56DB-7C77-4437-D2944C45ECF4}"/>
              </a:ext>
            </a:extLst>
          </p:cNvPr>
          <p:cNvPicPr>
            <a:picLocks noChangeAspect="1"/>
          </p:cNvPicPr>
          <p:nvPr/>
        </p:nvPicPr>
        <p:blipFill>
          <a:blip r:embed="rId5"/>
          <a:stretch>
            <a:fillRect/>
          </a:stretch>
        </p:blipFill>
        <p:spPr>
          <a:xfrm>
            <a:off x="2432396" y="4310263"/>
            <a:ext cx="7743346" cy="5976737"/>
          </a:xfrm>
          <a:prstGeom prst="rect">
            <a:avLst/>
          </a:prstGeom>
        </p:spPr>
      </p:pic>
    </p:spTree>
    <p:extLst>
      <p:ext uri="{BB962C8B-B14F-4D97-AF65-F5344CB8AC3E}">
        <p14:creationId xmlns:p14="http://schemas.microsoft.com/office/powerpoint/2010/main" val="1782989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5AF40-E02F-9E41-0DA0-6ED252B1BA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79636F-3B03-97C5-F352-EB865963463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a:extLst>
              <a:ext uri="{FF2B5EF4-FFF2-40B4-BE49-F238E27FC236}">
                <a16:creationId xmlns:a16="http://schemas.microsoft.com/office/drawing/2014/main" id="{8DAA4A8E-6A3A-487B-1EF7-141785B8F6D3}"/>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F0B3B092-5B07-0E6F-BC20-AF328EB2705B}"/>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5362B6A3-222B-F010-2866-A96214F7FFEC}"/>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7F7F1203-7AA5-1685-3C38-7FAEDA9F7215}"/>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9CA2E85F-9A93-61E4-C006-7904A3979431}"/>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BF46715D-04AF-0EA6-B4E5-2B897E8A0817}"/>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65DA4572-8B3F-DA9A-C119-987697742E93}"/>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0C30805B-45E3-4C55-FFDD-A3A4E562F3FA}"/>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07F409B4-9253-95AA-DF93-D4D968CAED4E}"/>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A7971938-828B-8E60-5AFC-6FC74FFA0CD1}"/>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0696" r="-55920"/>
                </a:stretch>
              </a:blipFill>
            </p:spPr>
          </p:sp>
        </p:grpSp>
        <p:grpSp>
          <p:nvGrpSpPr>
            <p:cNvPr id="13" name="Group 13">
              <a:extLst>
                <a:ext uri="{FF2B5EF4-FFF2-40B4-BE49-F238E27FC236}">
                  <a16:creationId xmlns:a16="http://schemas.microsoft.com/office/drawing/2014/main" id="{5B22319D-9915-E27E-AE4E-08B1EF8F4A23}"/>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15EC7BCB-917D-44AF-0721-5FA97AB7A9DE}"/>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8CC22D21-6EE4-E549-56B9-11953375B6AD}"/>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5134" r="-25134"/>
                </a:stretch>
              </a:blipFill>
            </p:spPr>
          </p:sp>
        </p:grpSp>
      </p:grpSp>
      <p:sp>
        <p:nvSpPr>
          <p:cNvPr id="18" name="TextBox 18">
            <a:extLst>
              <a:ext uri="{FF2B5EF4-FFF2-40B4-BE49-F238E27FC236}">
                <a16:creationId xmlns:a16="http://schemas.microsoft.com/office/drawing/2014/main" id="{5F1C5B52-D8E2-BC01-31DF-15469653BFDB}"/>
              </a:ext>
            </a:extLst>
          </p:cNvPr>
          <p:cNvSpPr txBox="1"/>
          <p:nvPr/>
        </p:nvSpPr>
        <p:spPr>
          <a:xfrm>
            <a:off x="1397227" y="290395"/>
            <a:ext cx="10164708" cy="3914341"/>
          </a:xfrm>
          <a:prstGeom prst="rect">
            <a:avLst/>
          </a:prstGeom>
        </p:spPr>
        <p:txBody>
          <a:bodyPr lIns="0" tIns="0" rIns="0" bIns="0" rtlCol="0" anchor="t">
            <a:spAutoFit/>
          </a:bodyPr>
          <a:lstStyle/>
          <a:p>
            <a:pPr marL="0" lvl="1" indent="0" algn="ctr">
              <a:lnSpc>
                <a:spcPts val="10582"/>
              </a:lnSpc>
              <a:spcBef>
                <a:spcPct val="0"/>
              </a:spcBef>
            </a:pPr>
            <a:r>
              <a:rPr lang="en-US" sz="6160" b="1" dirty="0">
                <a:solidFill>
                  <a:srgbClr val="FFFFFF"/>
                </a:solidFill>
                <a:latin typeface="Proxima Nova Bold"/>
                <a:ea typeface="Proxima Nova Bold"/>
                <a:cs typeface="Proxima Nova Bold"/>
                <a:sym typeface="Proxima Nova Bold"/>
              </a:rPr>
              <a:t>Calculate the average of Cust_Satisfaction_Score by </a:t>
            </a:r>
            <a:r>
              <a:rPr lang="en-US" sz="6160" b="1" dirty="0" err="1">
                <a:solidFill>
                  <a:srgbClr val="FFFFFF"/>
                </a:solidFill>
                <a:latin typeface="Proxima Nova Bold"/>
                <a:ea typeface="Proxima Nova Bold"/>
                <a:cs typeface="Proxima Nova Bold"/>
                <a:sym typeface="Proxima Nova Bold"/>
              </a:rPr>
              <a:t>Card_Category</a:t>
            </a:r>
            <a:endParaRPr lang="en-US" sz="6160" b="1" dirty="0">
              <a:solidFill>
                <a:srgbClr val="FFFFFF"/>
              </a:solidFill>
              <a:latin typeface="Proxima Nova Bold"/>
              <a:ea typeface="Proxima Nova Bold"/>
              <a:cs typeface="Proxima Nova Bold"/>
              <a:sym typeface="Proxima Nova Bold"/>
            </a:endParaRPr>
          </a:p>
        </p:txBody>
      </p:sp>
      <p:sp>
        <p:nvSpPr>
          <p:cNvPr id="19" name="Oval 18">
            <a:extLst>
              <a:ext uri="{FF2B5EF4-FFF2-40B4-BE49-F238E27FC236}">
                <a16:creationId xmlns:a16="http://schemas.microsoft.com/office/drawing/2014/main" id="{30EDF303-2C29-FD0B-20EF-4E3ECF04598F}"/>
              </a:ext>
            </a:extLst>
          </p:cNvPr>
          <p:cNvSpPr/>
          <p:nvPr/>
        </p:nvSpPr>
        <p:spPr>
          <a:xfrm>
            <a:off x="482827" y="54753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sp>
        <p:nvSpPr>
          <p:cNvPr id="21" name="TextBox 20">
            <a:extLst>
              <a:ext uri="{FF2B5EF4-FFF2-40B4-BE49-F238E27FC236}">
                <a16:creationId xmlns:a16="http://schemas.microsoft.com/office/drawing/2014/main" id="{A7EB087B-1B3C-042F-5A57-ED645A40D119}"/>
              </a:ext>
            </a:extLst>
          </p:cNvPr>
          <p:cNvSpPr txBox="1"/>
          <p:nvPr/>
        </p:nvSpPr>
        <p:spPr>
          <a:xfrm>
            <a:off x="897713" y="4752270"/>
            <a:ext cx="11290989" cy="1489895"/>
          </a:xfrm>
          <a:prstGeom prst="rect">
            <a:avLst/>
          </a:prstGeom>
          <a:noFill/>
        </p:spPr>
        <p:txBody>
          <a:bodyPr wrap="square">
            <a:spAutoFit/>
          </a:bodyPr>
          <a:lstStyle/>
          <a:p>
            <a:pPr algn="just">
              <a:lnSpc>
                <a:spcPts val="3680"/>
              </a:lnSpc>
            </a:pPr>
            <a:endParaRPr lang="en-US" sz="2800" b="1" dirty="0">
              <a:solidFill>
                <a:schemeClr val="bg1"/>
              </a:solidFill>
              <a:latin typeface="Canva Sans"/>
              <a:ea typeface="Canva Sans"/>
              <a:cs typeface="Canva Sans"/>
              <a:sym typeface="Canva Sans"/>
            </a:endParaRPr>
          </a:p>
          <a:p>
            <a:pPr algn="just">
              <a:lnSpc>
                <a:spcPts val="3680"/>
              </a:lnSpc>
            </a:pPr>
            <a:endParaRPr lang="en-US" sz="2800" b="1" dirty="0">
              <a:solidFill>
                <a:schemeClr val="bg1"/>
              </a:solidFill>
              <a:latin typeface="Canva Sans"/>
              <a:ea typeface="Canva Sans"/>
              <a:cs typeface="Canva Sans"/>
              <a:sym typeface="Canva Sans"/>
            </a:endParaRPr>
          </a:p>
          <a:p>
            <a:pPr algn="just">
              <a:lnSpc>
                <a:spcPts val="3680"/>
              </a:lnSpc>
            </a:pPr>
            <a:endParaRPr lang="en-US" sz="2800" dirty="0">
              <a:solidFill>
                <a:schemeClr val="bg1"/>
              </a:solidFill>
              <a:latin typeface="Canva Sans"/>
              <a:ea typeface="Canva Sans"/>
              <a:cs typeface="Canva Sans"/>
              <a:sym typeface="Canva Sans"/>
            </a:endParaRPr>
          </a:p>
        </p:txBody>
      </p:sp>
      <p:pic>
        <p:nvPicPr>
          <p:cNvPr id="17" name="Picture 16">
            <a:extLst>
              <a:ext uri="{FF2B5EF4-FFF2-40B4-BE49-F238E27FC236}">
                <a16:creationId xmlns:a16="http://schemas.microsoft.com/office/drawing/2014/main" id="{0455F95F-E2E0-A1B7-3D06-17BC6F03E49B}"/>
              </a:ext>
            </a:extLst>
          </p:cNvPr>
          <p:cNvPicPr>
            <a:picLocks noChangeAspect="1"/>
          </p:cNvPicPr>
          <p:nvPr/>
        </p:nvPicPr>
        <p:blipFill>
          <a:blip r:embed="rId5"/>
          <a:stretch>
            <a:fillRect/>
          </a:stretch>
        </p:blipFill>
        <p:spPr>
          <a:xfrm>
            <a:off x="1656693" y="5497217"/>
            <a:ext cx="9905241" cy="4294483"/>
          </a:xfrm>
          <a:prstGeom prst="rect">
            <a:avLst/>
          </a:prstGeom>
        </p:spPr>
      </p:pic>
    </p:spTree>
    <p:extLst>
      <p:ext uri="{BB962C8B-B14F-4D97-AF65-F5344CB8AC3E}">
        <p14:creationId xmlns:p14="http://schemas.microsoft.com/office/powerpoint/2010/main" val="274470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4330-FC9A-86E4-2148-AAD3E65DF5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5422C3-24CC-96F8-440D-8052454D28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F5E6C4BA-5F04-BE2B-01E5-CB75F612B482}"/>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B8BEB0BB-501F-7ADB-E29F-580E40F0D609}"/>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5E015F16-A091-780E-970D-412282254BA1}"/>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81EAE0AF-6074-A439-E791-5DB72E830DBF}"/>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710A703F-BC85-EEF2-3FC1-D3DC627662EF}"/>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5DB18EE2-4B37-90D5-2C96-01BA65198F8D}"/>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37D2EB88-E78A-9C6B-ECDD-0789E05C7001}"/>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E96B94B7-EE45-C020-5227-C8FF8DAC82A8}"/>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CD9D4661-B425-F411-6B92-2DFEAA851FF4}"/>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2BD13260-D737-D841-C0E9-7445D0DE1061}"/>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5134" r="-25134"/>
                </a:stretch>
              </a:blipFill>
            </p:spPr>
          </p:sp>
        </p:grpSp>
        <p:grpSp>
          <p:nvGrpSpPr>
            <p:cNvPr id="13" name="Group 13">
              <a:extLst>
                <a:ext uri="{FF2B5EF4-FFF2-40B4-BE49-F238E27FC236}">
                  <a16:creationId xmlns:a16="http://schemas.microsoft.com/office/drawing/2014/main" id="{AC1CF0DF-161F-C40C-C62D-03658BFA0B22}"/>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C486A91B-75B7-3B38-F994-0E3F7DA44222}"/>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D92358B4-8CF4-CE68-C7BC-CC37BF0B817A}"/>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8530" r="-10893"/>
                </a:stretch>
              </a:blipFill>
            </p:spPr>
          </p:sp>
        </p:grpSp>
      </p:grpSp>
      <p:sp>
        <p:nvSpPr>
          <p:cNvPr id="16" name="TextBox 16">
            <a:extLst>
              <a:ext uri="{FF2B5EF4-FFF2-40B4-BE49-F238E27FC236}">
                <a16:creationId xmlns:a16="http://schemas.microsoft.com/office/drawing/2014/main" id="{D1C6543C-FE2F-E90F-B799-649491C27E88}"/>
              </a:ext>
            </a:extLst>
          </p:cNvPr>
          <p:cNvSpPr txBox="1"/>
          <p:nvPr/>
        </p:nvSpPr>
        <p:spPr>
          <a:xfrm>
            <a:off x="13747728" y="9210675"/>
            <a:ext cx="3511572" cy="389191"/>
          </a:xfrm>
          <a:prstGeom prst="rect">
            <a:avLst/>
          </a:prstGeom>
        </p:spPr>
        <p:txBody>
          <a:bodyPr lIns="0" tIns="0" rIns="0" bIns="0" rtlCol="0" anchor="t">
            <a:spAutoFit/>
          </a:bodyPr>
          <a:lstStyle/>
          <a:p>
            <a:pPr algn="r">
              <a:lnSpc>
                <a:spcPts val="3223"/>
              </a:lnSpc>
            </a:pPr>
            <a:endParaRPr lang="en-US" sz="2302" dirty="0">
              <a:solidFill>
                <a:srgbClr val="000000"/>
              </a:solidFill>
              <a:latin typeface="DM Sans"/>
              <a:ea typeface="DM Sans"/>
              <a:cs typeface="DM Sans"/>
              <a:sym typeface="DM Sans"/>
            </a:endParaRPr>
          </a:p>
        </p:txBody>
      </p:sp>
      <p:sp>
        <p:nvSpPr>
          <p:cNvPr id="17" name="TextBox 17">
            <a:extLst>
              <a:ext uri="{FF2B5EF4-FFF2-40B4-BE49-F238E27FC236}">
                <a16:creationId xmlns:a16="http://schemas.microsoft.com/office/drawing/2014/main" id="{5E5F1231-A6AC-B1DB-ECBB-1B7B48233027}"/>
              </a:ext>
            </a:extLst>
          </p:cNvPr>
          <p:cNvSpPr txBox="1"/>
          <p:nvPr/>
        </p:nvSpPr>
        <p:spPr>
          <a:xfrm>
            <a:off x="1028700" y="9210675"/>
            <a:ext cx="6230620" cy="389191"/>
          </a:xfrm>
          <a:prstGeom prst="rect">
            <a:avLst/>
          </a:prstGeom>
        </p:spPr>
        <p:txBody>
          <a:bodyPr lIns="0" tIns="0" rIns="0" bIns="0" rtlCol="0" anchor="t">
            <a:spAutoFit/>
          </a:bodyPr>
          <a:lstStyle/>
          <a:p>
            <a:pPr algn="l">
              <a:lnSpc>
                <a:spcPts val="3223"/>
              </a:lnSpc>
            </a:pPr>
            <a:endParaRPr lang="en-US" sz="2302" dirty="0">
              <a:solidFill>
                <a:srgbClr val="5CE1E6"/>
              </a:solidFill>
              <a:latin typeface="DM Sans"/>
              <a:ea typeface="DM Sans"/>
              <a:cs typeface="DM Sans"/>
              <a:sym typeface="DM Sans"/>
            </a:endParaRPr>
          </a:p>
        </p:txBody>
      </p:sp>
      <p:grpSp>
        <p:nvGrpSpPr>
          <p:cNvPr id="18" name="Group 18">
            <a:extLst>
              <a:ext uri="{FF2B5EF4-FFF2-40B4-BE49-F238E27FC236}">
                <a16:creationId xmlns:a16="http://schemas.microsoft.com/office/drawing/2014/main" id="{E0F1F19E-02DF-29E2-5509-6599069F964D}"/>
              </a:ext>
            </a:extLst>
          </p:cNvPr>
          <p:cNvGrpSpPr/>
          <p:nvPr/>
        </p:nvGrpSpPr>
        <p:grpSpPr>
          <a:xfrm>
            <a:off x="1028700" y="3321888"/>
            <a:ext cx="9913832" cy="2510336"/>
            <a:chOff x="0" y="95251"/>
            <a:chExt cx="13218443" cy="3347115"/>
          </a:xfrm>
        </p:grpSpPr>
        <p:sp>
          <p:nvSpPr>
            <p:cNvPr id="19" name="TextBox 19">
              <a:extLst>
                <a:ext uri="{FF2B5EF4-FFF2-40B4-BE49-F238E27FC236}">
                  <a16:creationId xmlns:a16="http://schemas.microsoft.com/office/drawing/2014/main" id="{F5DD8288-B5C6-1E24-90A1-742E088906B9}"/>
                </a:ext>
              </a:extLst>
            </p:cNvPr>
            <p:cNvSpPr txBox="1"/>
            <p:nvPr/>
          </p:nvSpPr>
          <p:spPr>
            <a:xfrm>
              <a:off x="0" y="95251"/>
              <a:ext cx="10779828" cy="1145613"/>
            </a:xfrm>
            <a:prstGeom prst="rect">
              <a:avLst/>
            </a:prstGeom>
          </p:spPr>
          <p:txBody>
            <a:bodyPr lIns="0" tIns="0" rIns="0" bIns="0" rtlCol="0" anchor="t">
              <a:spAutoFit/>
            </a:bodyPr>
            <a:lstStyle/>
            <a:p>
              <a:pPr marL="0" lvl="1" indent="0" algn="l">
                <a:lnSpc>
                  <a:spcPts val="6733"/>
                </a:lnSpc>
                <a:spcBef>
                  <a:spcPct val="0"/>
                </a:spcBef>
              </a:pPr>
              <a:endParaRPr lang="en-US" sz="6474" b="1" dirty="0">
                <a:solidFill>
                  <a:srgbClr val="FFFFFF"/>
                </a:solidFill>
                <a:latin typeface="Proxima Nova Bold"/>
                <a:ea typeface="Proxima Nova Bold"/>
                <a:cs typeface="Proxima Nova Bold"/>
                <a:sym typeface="Proxima Nova Bold"/>
              </a:endParaRPr>
            </a:p>
          </p:txBody>
        </p:sp>
        <p:sp>
          <p:nvSpPr>
            <p:cNvPr id="20" name="TextBox 20">
              <a:extLst>
                <a:ext uri="{FF2B5EF4-FFF2-40B4-BE49-F238E27FC236}">
                  <a16:creationId xmlns:a16="http://schemas.microsoft.com/office/drawing/2014/main" id="{AD04C817-34B7-A678-62BE-132A8E095664}"/>
                </a:ext>
              </a:extLst>
            </p:cNvPr>
            <p:cNvSpPr txBox="1"/>
            <p:nvPr/>
          </p:nvSpPr>
          <p:spPr>
            <a:xfrm>
              <a:off x="0" y="2211602"/>
              <a:ext cx="13218443" cy="1230764"/>
            </a:xfrm>
            <a:prstGeom prst="rect">
              <a:avLst/>
            </a:prstGeom>
          </p:spPr>
          <p:txBody>
            <a:bodyPr lIns="0" tIns="0" rIns="0" bIns="0" rtlCol="0" anchor="t">
              <a:spAutoFit/>
            </a:bodyPr>
            <a:lstStyle/>
            <a:p>
              <a:pPr algn="just">
                <a:lnSpc>
                  <a:spcPts val="3680"/>
                </a:lnSpc>
              </a:pPr>
              <a:endParaRPr lang="en-US" sz="2800" b="1" dirty="0">
                <a:solidFill>
                  <a:schemeClr val="bg1"/>
                </a:solidFill>
              </a:endParaRPr>
            </a:p>
            <a:p>
              <a:pPr algn="just">
                <a:lnSpc>
                  <a:spcPts val="3680"/>
                </a:lnSpc>
              </a:pPr>
              <a:endParaRPr lang="en-US" sz="2800" dirty="0">
                <a:solidFill>
                  <a:schemeClr val="accent5">
                    <a:lumMod val="40000"/>
                    <a:lumOff val="60000"/>
                  </a:schemeClr>
                </a:solidFill>
                <a:latin typeface="Canva Sans"/>
                <a:ea typeface="Canva Sans"/>
                <a:cs typeface="Canva Sans"/>
                <a:sym typeface="Canva Sans"/>
              </a:endParaRPr>
            </a:p>
          </p:txBody>
        </p:sp>
      </p:grpSp>
      <p:sp>
        <p:nvSpPr>
          <p:cNvPr id="24" name="TextBox 23">
            <a:extLst>
              <a:ext uri="{FF2B5EF4-FFF2-40B4-BE49-F238E27FC236}">
                <a16:creationId xmlns:a16="http://schemas.microsoft.com/office/drawing/2014/main" id="{06FF41FC-5C9B-BB15-FB7B-E6A9EEDD52E6}"/>
              </a:ext>
            </a:extLst>
          </p:cNvPr>
          <p:cNvSpPr txBox="1"/>
          <p:nvPr/>
        </p:nvSpPr>
        <p:spPr>
          <a:xfrm>
            <a:off x="1598933" y="371605"/>
            <a:ext cx="10287093" cy="4196020"/>
          </a:xfrm>
          <a:prstGeom prst="rect">
            <a:avLst/>
          </a:prstGeom>
          <a:noFill/>
        </p:spPr>
        <p:txBody>
          <a:bodyPr wrap="square">
            <a:spAutoFit/>
          </a:bodyPr>
          <a:lstStyle/>
          <a:p>
            <a:pPr marL="0" lvl="1" indent="0" algn="ctr">
              <a:lnSpc>
                <a:spcPts val="6403"/>
              </a:lnSpc>
              <a:spcBef>
                <a:spcPct val="0"/>
              </a:spcBef>
            </a:pPr>
            <a:r>
              <a:rPr lang="en-US" sz="6160" b="1" dirty="0">
                <a:solidFill>
                  <a:srgbClr val="FFFFFF"/>
                </a:solidFill>
                <a:latin typeface="Proxima Nova Bold"/>
                <a:ea typeface="Proxima Nova Bold"/>
                <a:cs typeface="Proxima Nova Bold"/>
                <a:sym typeface="Proxima Nova Bold"/>
              </a:rPr>
              <a:t>Analyze how credit limit affect personal loan approval by calculating the average credit limit for clients with without loan  </a:t>
            </a:r>
            <a:endParaRPr lang="en-US" sz="6160" b="1" u="none" strike="noStrike" dirty="0">
              <a:solidFill>
                <a:srgbClr val="FFFFFF"/>
              </a:solidFill>
              <a:latin typeface="Proxima Nova Bold"/>
              <a:ea typeface="Proxima Nova Bold"/>
              <a:cs typeface="Proxima Nova Bold"/>
              <a:sym typeface="Proxima Nova Bold"/>
            </a:endParaRPr>
          </a:p>
        </p:txBody>
      </p:sp>
      <p:sp>
        <p:nvSpPr>
          <p:cNvPr id="25" name="Oval 24">
            <a:extLst>
              <a:ext uri="{FF2B5EF4-FFF2-40B4-BE49-F238E27FC236}">
                <a16:creationId xmlns:a16="http://schemas.microsoft.com/office/drawing/2014/main" id="{81DBEE2B-B64D-1998-793D-DFC48DA1B6CE}"/>
              </a:ext>
            </a:extLst>
          </p:cNvPr>
          <p:cNvSpPr/>
          <p:nvPr/>
        </p:nvSpPr>
        <p:spPr>
          <a:xfrm>
            <a:off x="1141733" y="329500"/>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2" name="Picture 21">
            <a:extLst>
              <a:ext uri="{FF2B5EF4-FFF2-40B4-BE49-F238E27FC236}">
                <a16:creationId xmlns:a16="http://schemas.microsoft.com/office/drawing/2014/main" id="{355011D8-BC88-E556-F871-6609900A81F2}"/>
              </a:ext>
            </a:extLst>
          </p:cNvPr>
          <p:cNvPicPr>
            <a:picLocks noChangeAspect="1"/>
          </p:cNvPicPr>
          <p:nvPr/>
        </p:nvPicPr>
        <p:blipFill>
          <a:blip r:embed="rId5"/>
          <a:stretch>
            <a:fillRect/>
          </a:stretch>
        </p:blipFill>
        <p:spPr>
          <a:xfrm>
            <a:off x="2091406" y="5659373"/>
            <a:ext cx="9573053" cy="3065527"/>
          </a:xfrm>
          <a:prstGeom prst="rect">
            <a:avLst/>
          </a:prstGeom>
        </p:spPr>
      </p:pic>
    </p:spTree>
    <p:extLst>
      <p:ext uri="{BB962C8B-B14F-4D97-AF65-F5344CB8AC3E}">
        <p14:creationId xmlns:p14="http://schemas.microsoft.com/office/powerpoint/2010/main" val="1913044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E8CD-8CE5-FE66-8DFE-9B3C68D9FF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8B87FA-3260-D2B5-3AEF-9627A2AA00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A85A142F-7874-2C24-25AE-8C4A4163536E}"/>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D41EF8D8-9277-EF85-E530-A2D71FD022FC}"/>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B890E347-EB0B-5D71-D4FB-365A9DC725C1}"/>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B3388086-6352-975C-7B46-802381B40B6C}"/>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3C7A9257-01C4-2F61-82B8-32718FAEBCB8}"/>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16D1ACCD-235F-8761-9BA2-C7BBC70DEA99}"/>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97A20928-51D2-2ACC-6853-F1694634E5BC}"/>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F0CD4F48-11C1-9C62-DCAD-E932B7EE5890}"/>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669D74F6-F565-0FEF-8DF4-7D5F5793224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80C7866D-C463-B031-B043-581BD5CF551C}"/>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1375" r="-50268"/>
                </a:stretch>
              </a:blipFill>
            </p:spPr>
          </p:sp>
        </p:grpSp>
        <p:grpSp>
          <p:nvGrpSpPr>
            <p:cNvPr id="13" name="Group 13">
              <a:extLst>
                <a:ext uri="{FF2B5EF4-FFF2-40B4-BE49-F238E27FC236}">
                  <a16:creationId xmlns:a16="http://schemas.microsoft.com/office/drawing/2014/main" id="{3FAB166E-E797-2645-1B5E-74759A0FD503}"/>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F43382EF-9E62-9802-93CE-B53BF9D69905}"/>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642B3036-A67D-730E-4636-9A13B345A0B7}"/>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4712" r="-24712"/>
                </a:stretch>
              </a:blipFill>
            </p:spPr>
          </p:sp>
        </p:grpSp>
      </p:grpSp>
      <p:sp>
        <p:nvSpPr>
          <p:cNvPr id="16" name="TextBox 16">
            <a:extLst>
              <a:ext uri="{FF2B5EF4-FFF2-40B4-BE49-F238E27FC236}">
                <a16:creationId xmlns:a16="http://schemas.microsoft.com/office/drawing/2014/main" id="{AFF3CFBD-1480-D30F-16E0-770B4D739913}"/>
              </a:ext>
            </a:extLst>
          </p:cNvPr>
          <p:cNvSpPr txBox="1"/>
          <p:nvPr/>
        </p:nvSpPr>
        <p:spPr>
          <a:xfrm>
            <a:off x="1866024" y="92619"/>
            <a:ext cx="9060122" cy="5745163"/>
          </a:xfrm>
          <a:prstGeom prst="rect">
            <a:avLst/>
          </a:prstGeom>
        </p:spPr>
        <p:txBody>
          <a:bodyPr wrap="square"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Create a flag for clients whose Total_Revolving_Bal exceeds 90% of their Credit Limit and who have a high </a:t>
            </a:r>
            <a:r>
              <a:rPr lang="en-US" sz="6157" b="1" dirty="0" err="1">
                <a:solidFill>
                  <a:srgbClr val="FFFFFF"/>
                </a:solidFill>
                <a:latin typeface="Proxima Nova Bold"/>
                <a:ea typeface="Proxima Nova Bold"/>
                <a:cs typeface="Proxima Nova Bold"/>
                <a:sym typeface="Proxima Nova Bold"/>
              </a:rPr>
              <a:t>Avg_Utilization_Ratio</a:t>
            </a:r>
            <a:endParaRPr lang="en-US" sz="6157" b="1" u="none" strike="noStrike" dirty="0">
              <a:solidFill>
                <a:srgbClr val="FFFFFF"/>
              </a:solidFill>
              <a:latin typeface="Proxima Nova Bold"/>
              <a:ea typeface="Proxima Nova Bold"/>
              <a:cs typeface="Proxima Nova Bold"/>
              <a:sym typeface="Proxima Nova Bold"/>
            </a:endParaRPr>
          </a:p>
        </p:txBody>
      </p:sp>
      <p:sp>
        <p:nvSpPr>
          <p:cNvPr id="21" name="TextBox 21">
            <a:extLst>
              <a:ext uri="{FF2B5EF4-FFF2-40B4-BE49-F238E27FC236}">
                <a16:creationId xmlns:a16="http://schemas.microsoft.com/office/drawing/2014/main" id="{685B072D-D457-1BED-24C1-B3C03E81E5E3}"/>
              </a:ext>
            </a:extLst>
          </p:cNvPr>
          <p:cNvSpPr txBox="1"/>
          <p:nvPr/>
        </p:nvSpPr>
        <p:spPr>
          <a:xfrm>
            <a:off x="1028700" y="4446805"/>
            <a:ext cx="10068342" cy="2890984"/>
          </a:xfrm>
          <a:prstGeom prst="rect">
            <a:avLst/>
          </a:prstGeom>
        </p:spPr>
        <p:txBody>
          <a:bodyPr lIns="0" tIns="0" rIns="0" bIns="0" rtlCol="0" anchor="t">
            <a:spAutoFit/>
          </a:bodyPr>
          <a:lstStyle/>
          <a:p>
            <a:pPr marL="289983" lvl="1" algn="l">
              <a:lnSpc>
                <a:spcPts val="3760"/>
              </a:lnSpc>
            </a:pPr>
            <a:endParaRPr lang="en-US" sz="2686" dirty="0">
              <a:solidFill>
                <a:schemeClr val="accent5">
                  <a:lumMod val="40000"/>
                  <a:lumOff val="60000"/>
                </a:schemeClr>
              </a:solidFill>
              <a:latin typeface="Canva Sans"/>
              <a:ea typeface="Canva Sans"/>
              <a:cs typeface="Canva Sans"/>
              <a:sym typeface="Canva Sans"/>
            </a:endParaRPr>
          </a:p>
          <a:p>
            <a:pPr marL="289983" lvl="1" algn="l">
              <a:lnSpc>
                <a:spcPts val="3760"/>
              </a:lnSpc>
            </a:pPr>
            <a:endParaRPr lang="en-US" sz="2686" dirty="0">
              <a:solidFill>
                <a:schemeClr val="accent5">
                  <a:lumMod val="40000"/>
                  <a:lumOff val="60000"/>
                </a:schemeClr>
              </a:solidFill>
              <a:latin typeface="Canva Sans"/>
              <a:ea typeface="Canva Sans"/>
              <a:cs typeface="Canva Sans"/>
              <a:sym typeface="Canva Sans"/>
            </a:endParaRPr>
          </a:p>
          <a:p>
            <a:pPr marL="289983" lvl="1" algn="l">
              <a:lnSpc>
                <a:spcPts val="3760"/>
              </a:lnSpc>
            </a:pPr>
            <a:endParaRPr lang="en-US" sz="2686" dirty="0">
              <a:solidFill>
                <a:schemeClr val="accent5">
                  <a:lumMod val="40000"/>
                  <a:lumOff val="60000"/>
                </a:schemeClr>
              </a:solidFill>
              <a:latin typeface="Canva Sans"/>
              <a:ea typeface="Canva Sans"/>
              <a:cs typeface="Canva Sans"/>
              <a:sym typeface="Canva Sans"/>
            </a:endParaRPr>
          </a:p>
          <a:p>
            <a:pPr marL="289983" lvl="1" algn="l">
              <a:lnSpc>
                <a:spcPts val="3760"/>
              </a:lnSpc>
            </a:pPr>
            <a:endParaRPr lang="en-US" sz="2686" dirty="0">
              <a:solidFill>
                <a:schemeClr val="accent5">
                  <a:lumMod val="40000"/>
                  <a:lumOff val="60000"/>
                </a:schemeClr>
              </a:solidFill>
              <a:latin typeface="Canva Sans"/>
              <a:ea typeface="Canva Sans"/>
              <a:cs typeface="Canva Sans"/>
              <a:sym typeface="Canva Sans"/>
            </a:endParaRPr>
          </a:p>
          <a:p>
            <a:pPr marL="289983" lvl="1" algn="l">
              <a:lnSpc>
                <a:spcPts val="3760"/>
              </a:lnSpc>
            </a:pPr>
            <a:endParaRPr lang="en-US" sz="2690" b="1" dirty="0">
              <a:solidFill>
                <a:schemeClr val="bg1"/>
              </a:solidFill>
            </a:endParaRPr>
          </a:p>
          <a:p>
            <a:pPr marL="289983" lvl="1" algn="l">
              <a:lnSpc>
                <a:spcPts val="3760"/>
              </a:lnSpc>
            </a:pPr>
            <a:endParaRPr lang="en-US" sz="2686" dirty="0">
              <a:solidFill>
                <a:srgbClr val="FFFFFF"/>
              </a:solidFill>
              <a:latin typeface="Canva Sans"/>
              <a:ea typeface="Canva Sans"/>
              <a:cs typeface="Canva Sans"/>
              <a:sym typeface="Canva Sans"/>
            </a:endParaRPr>
          </a:p>
        </p:txBody>
      </p:sp>
      <p:sp>
        <p:nvSpPr>
          <p:cNvPr id="17" name="Oval 16">
            <a:extLst>
              <a:ext uri="{FF2B5EF4-FFF2-40B4-BE49-F238E27FC236}">
                <a16:creationId xmlns:a16="http://schemas.microsoft.com/office/drawing/2014/main" id="{30298DAA-39DA-2898-D2B0-64A28E511682}"/>
              </a:ext>
            </a:extLst>
          </p:cNvPr>
          <p:cNvSpPr/>
          <p:nvPr/>
        </p:nvSpPr>
        <p:spPr>
          <a:xfrm>
            <a:off x="990162" y="78331"/>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19" name="Picture 18">
            <a:extLst>
              <a:ext uri="{FF2B5EF4-FFF2-40B4-BE49-F238E27FC236}">
                <a16:creationId xmlns:a16="http://schemas.microsoft.com/office/drawing/2014/main" id="{A04979E9-3746-82A1-E12B-B21BFC2905B3}"/>
              </a:ext>
            </a:extLst>
          </p:cNvPr>
          <p:cNvPicPr>
            <a:picLocks noChangeAspect="1"/>
          </p:cNvPicPr>
          <p:nvPr/>
        </p:nvPicPr>
        <p:blipFill>
          <a:blip r:embed="rId5"/>
          <a:stretch>
            <a:fillRect/>
          </a:stretch>
        </p:blipFill>
        <p:spPr>
          <a:xfrm>
            <a:off x="855050" y="6589079"/>
            <a:ext cx="11260749" cy="2516821"/>
          </a:xfrm>
          <a:prstGeom prst="rect">
            <a:avLst/>
          </a:prstGeom>
        </p:spPr>
      </p:pic>
    </p:spTree>
    <p:extLst>
      <p:ext uri="{BB962C8B-B14F-4D97-AF65-F5344CB8AC3E}">
        <p14:creationId xmlns:p14="http://schemas.microsoft.com/office/powerpoint/2010/main" val="1173282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2F1D-04B9-F64E-F640-817228C2D1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DF117C-1B35-E27A-D38D-93A8973FC39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57408200-64AA-228A-04A2-5DF56FDD9680}"/>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471E7D2D-24FF-BFBF-7140-3ABAA7199680}"/>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72B04D73-06A1-9DD9-38F9-928A509AD298}"/>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490756EF-85ED-6B4D-DD7E-97CD1B69A8BD}"/>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0C53BFC8-7CB4-63F8-8475-97A8520218B7}"/>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B4D4F054-9DDE-8F71-B400-E65B103E7281}"/>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BEC45071-95F2-9A18-5353-6A755DA754AE}"/>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B708A627-0F67-D0F6-EF9D-2887E366271A}"/>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241CB157-1BED-19F2-AE8D-D0D740AA21D3}"/>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94A3E45A-753C-A3BD-826C-A28FE722B9CD}"/>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551" r="-49287"/>
                </a:stretch>
              </a:blipFill>
            </p:spPr>
          </p:sp>
        </p:grpSp>
        <p:grpSp>
          <p:nvGrpSpPr>
            <p:cNvPr id="13" name="Group 13">
              <a:extLst>
                <a:ext uri="{FF2B5EF4-FFF2-40B4-BE49-F238E27FC236}">
                  <a16:creationId xmlns:a16="http://schemas.microsoft.com/office/drawing/2014/main" id="{95604F31-DF5C-AC00-A5C1-8C7FCFD09C15}"/>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B8CE53A6-450E-B28A-73CB-8CF0E089EEA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8DCD418A-9302-25E8-D279-029BFC2D7B2F}"/>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23" r="-49928"/>
                </a:stretch>
              </a:blipFill>
            </p:spPr>
          </p:sp>
        </p:grpSp>
      </p:grpSp>
      <p:sp>
        <p:nvSpPr>
          <p:cNvPr id="16" name="TextBox 16">
            <a:extLst>
              <a:ext uri="{FF2B5EF4-FFF2-40B4-BE49-F238E27FC236}">
                <a16:creationId xmlns:a16="http://schemas.microsoft.com/office/drawing/2014/main" id="{C23FFECD-37BA-6334-948C-207F6F7900AC}"/>
              </a:ext>
            </a:extLst>
          </p:cNvPr>
          <p:cNvSpPr txBox="1"/>
          <p:nvPr/>
        </p:nvSpPr>
        <p:spPr>
          <a:xfrm>
            <a:off x="1426304" y="979833"/>
            <a:ext cx="7662051" cy="964202"/>
          </a:xfrm>
          <a:prstGeom prst="rect">
            <a:avLst/>
          </a:prstGeom>
        </p:spPr>
        <p:txBody>
          <a:bodyPr lIns="0" tIns="0" rIns="0" bIns="0" rtlCol="0" anchor="t">
            <a:spAutoFit/>
          </a:bodyPr>
          <a:lstStyle/>
          <a:p>
            <a:pPr algn="ctr">
              <a:lnSpc>
                <a:spcPts val="7338"/>
              </a:lnSpc>
            </a:pPr>
            <a:r>
              <a:rPr lang="en-US" sz="7056" b="1" dirty="0">
                <a:solidFill>
                  <a:srgbClr val="FFFFFF"/>
                </a:solidFill>
                <a:latin typeface="Proxima Nova Bold"/>
                <a:ea typeface="Proxima Nova Bold"/>
                <a:cs typeface="Proxima Nova Bold"/>
                <a:sym typeface="Proxima Nova Bold"/>
              </a:rPr>
              <a:t>KEY INSIGHTS</a:t>
            </a:r>
          </a:p>
        </p:txBody>
      </p:sp>
      <p:sp>
        <p:nvSpPr>
          <p:cNvPr id="17" name="TextBox 17">
            <a:extLst>
              <a:ext uri="{FF2B5EF4-FFF2-40B4-BE49-F238E27FC236}">
                <a16:creationId xmlns:a16="http://schemas.microsoft.com/office/drawing/2014/main" id="{B8242311-E39F-0F15-FA36-87BF68BE8CD9}"/>
              </a:ext>
            </a:extLst>
          </p:cNvPr>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22" name="TextBox 22">
            <a:extLst>
              <a:ext uri="{FF2B5EF4-FFF2-40B4-BE49-F238E27FC236}">
                <a16:creationId xmlns:a16="http://schemas.microsoft.com/office/drawing/2014/main" id="{A26795E7-6F84-070B-B435-D931AD70D646}"/>
              </a:ext>
            </a:extLst>
          </p:cNvPr>
          <p:cNvSpPr txBox="1"/>
          <p:nvPr/>
        </p:nvSpPr>
        <p:spPr>
          <a:xfrm>
            <a:off x="1117964" y="2245834"/>
            <a:ext cx="8821077" cy="8034122"/>
          </a:xfrm>
          <a:prstGeom prst="rect">
            <a:avLst/>
          </a:prstGeom>
        </p:spPr>
        <p:txBody>
          <a:bodyPr lIns="0" tIns="0" rIns="0" bIns="0" rtlCol="0" anchor="t">
            <a:spAutoFit/>
          </a:bodyPr>
          <a:lstStyle/>
          <a:p>
            <a:pPr marL="457200" indent="-457200">
              <a:lnSpc>
                <a:spcPts val="3655"/>
              </a:lnSpc>
              <a:buFont typeface="Courier New" panose="02070309020205020404" pitchFamily="49" charset="0"/>
              <a:buChar char="o"/>
            </a:pPr>
            <a:r>
              <a:rPr lang="en-US" sz="3200" dirty="0">
                <a:solidFill>
                  <a:schemeClr val="bg1"/>
                </a:solidFill>
              </a:rPr>
              <a:t>Running Total of Total Transaction Amount is </a:t>
            </a:r>
            <a:r>
              <a:rPr lang="en-IN" sz="3200" b="1" dirty="0">
                <a:solidFill>
                  <a:schemeClr val="bg1"/>
                </a:solidFill>
              </a:rPr>
              <a:t>₹4,55,33,021</a:t>
            </a:r>
            <a:r>
              <a:rPr lang="en-US" sz="3200" b="1" dirty="0">
                <a:solidFill>
                  <a:schemeClr val="bg1"/>
                </a:solidFill>
              </a:rPr>
              <a:t>.</a:t>
            </a:r>
          </a:p>
          <a:p>
            <a:pPr marL="457200" indent="-457200">
              <a:lnSpc>
                <a:spcPts val="3655"/>
              </a:lnSpc>
              <a:buFont typeface="Courier New" panose="02070309020205020404" pitchFamily="49" charset="0"/>
              <a:buChar char="o"/>
            </a:pPr>
            <a:r>
              <a:rPr lang="en-US" sz="3200" dirty="0">
                <a:solidFill>
                  <a:schemeClr val="bg1"/>
                </a:solidFill>
              </a:rPr>
              <a:t>Month over Month growth for Year 2023 is </a:t>
            </a:r>
            <a:r>
              <a:rPr lang="en-US" sz="3200" b="1" dirty="0">
                <a:solidFill>
                  <a:schemeClr val="bg1"/>
                </a:solidFill>
              </a:rPr>
              <a:t>10.49%.</a:t>
            </a:r>
          </a:p>
          <a:p>
            <a:pPr marL="457200" indent="-457200">
              <a:lnSpc>
                <a:spcPts val="3655"/>
              </a:lnSpc>
              <a:buFont typeface="Courier New" panose="02070309020205020404" pitchFamily="49" charset="0"/>
              <a:buChar char="o"/>
            </a:pPr>
            <a:r>
              <a:rPr lang="en-US" sz="3200" dirty="0">
                <a:solidFill>
                  <a:schemeClr val="bg1"/>
                </a:solidFill>
              </a:rPr>
              <a:t>Week over Week growth for Year 2023 is </a:t>
            </a:r>
            <a:r>
              <a:rPr lang="en-US" sz="3200" b="1" dirty="0">
                <a:solidFill>
                  <a:schemeClr val="bg1"/>
                </a:solidFill>
              </a:rPr>
              <a:t>5981.80%.</a:t>
            </a:r>
          </a:p>
          <a:p>
            <a:pPr marL="457200" indent="-457200">
              <a:lnSpc>
                <a:spcPts val="3655"/>
              </a:lnSpc>
              <a:buFont typeface="Courier New" panose="02070309020205020404" pitchFamily="49" charset="0"/>
              <a:buChar char="o"/>
            </a:pPr>
            <a:r>
              <a:rPr lang="en-US" sz="3200" dirty="0">
                <a:solidFill>
                  <a:schemeClr val="bg1"/>
                </a:solidFill>
              </a:rPr>
              <a:t>Yearly average of Avg_Utilization_ratio for all clients is </a:t>
            </a:r>
            <a:r>
              <a:rPr lang="en-US" sz="3200" b="1" dirty="0">
                <a:solidFill>
                  <a:schemeClr val="bg1"/>
                </a:solidFill>
              </a:rPr>
              <a:t>0.27</a:t>
            </a:r>
            <a:r>
              <a:rPr lang="en-US" sz="3200" dirty="0">
                <a:solidFill>
                  <a:schemeClr val="bg1"/>
                </a:solidFill>
              </a:rPr>
              <a:t>.</a:t>
            </a:r>
          </a:p>
          <a:p>
            <a:pPr marL="457200" indent="-457200">
              <a:lnSpc>
                <a:spcPts val="3655"/>
              </a:lnSpc>
              <a:buFont typeface="Courier New" panose="02070309020205020404" pitchFamily="49" charset="0"/>
              <a:buChar char="o"/>
            </a:pPr>
            <a:r>
              <a:rPr lang="en-US" sz="3200" b="1" dirty="0">
                <a:solidFill>
                  <a:schemeClr val="bg1"/>
                </a:solidFill>
              </a:rPr>
              <a:t>Silver</a:t>
            </a:r>
            <a:r>
              <a:rPr lang="en-US" sz="3200" dirty="0">
                <a:solidFill>
                  <a:schemeClr val="bg1"/>
                </a:solidFill>
              </a:rPr>
              <a:t> and </a:t>
            </a:r>
            <a:r>
              <a:rPr lang="en-US" sz="3200" b="1" dirty="0">
                <a:solidFill>
                  <a:schemeClr val="bg1"/>
                </a:solidFill>
              </a:rPr>
              <a:t>Blue</a:t>
            </a:r>
            <a:r>
              <a:rPr lang="en-US" sz="3200" dirty="0">
                <a:solidFill>
                  <a:schemeClr val="bg1"/>
                </a:solidFill>
              </a:rPr>
              <a:t> have the same Avg_Cust_Satisfaction_Score by Card Category is </a:t>
            </a:r>
            <a:r>
              <a:rPr lang="en-US" sz="3200" b="1" dirty="0">
                <a:solidFill>
                  <a:schemeClr val="bg1"/>
                </a:solidFill>
              </a:rPr>
              <a:t>3.2</a:t>
            </a:r>
            <a:r>
              <a:rPr lang="en-US" sz="3200" dirty="0">
                <a:solidFill>
                  <a:schemeClr val="bg1"/>
                </a:solidFill>
              </a:rPr>
              <a:t>.</a:t>
            </a:r>
          </a:p>
          <a:p>
            <a:pPr marL="457200" indent="-457200">
              <a:lnSpc>
                <a:spcPts val="3655"/>
              </a:lnSpc>
              <a:buFont typeface="Courier New" panose="02070309020205020404" pitchFamily="49" charset="0"/>
              <a:buChar char="o"/>
            </a:pPr>
            <a:r>
              <a:rPr lang="en-US" sz="3200" dirty="0">
                <a:solidFill>
                  <a:schemeClr val="bg1"/>
                </a:solidFill>
              </a:rPr>
              <a:t>Percentage of clients with Delinquent Acc is </a:t>
            </a:r>
            <a:r>
              <a:rPr lang="en-US" sz="3200" b="1" dirty="0">
                <a:solidFill>
                  <a:schemeClr val="bg1"/>
                </a:solidFill>
              </a:rPr>
              <a:t>6.06%</a:t>
            </a:r>
            <a:r>
              <a:rPr lang="en-US" sz="3200" dirty="0">
                <a:solidFill>
                  <a:schemeClr val="bg1"/>
                </a:solidFill>
              </a:rPr>
              <a:t>.</a:t>
            </a:r>
          </a:p>
          <a:p>
            <a:pPr marL="457200" indent="-457200">
              <a:lnSpc>
                <a:spcPts val="3655"/>
              </a:lnSpc>
              <a:buFont typeface="Courier New" panose="02070309020205020404" pitchFamily="49" charset="0"/>
              <a:buChar char="o"/>
            </a:pPr>
            <a:r>
              <a:rPr lang="en-US" sz="3200" dirty="0">
                <a:solidFill>
                  <a:schemeClr val="bg1"/>
                </a:solidFill>
              </a:rPr>
              <a:t>Percentage Interest_Earned compared to Total_Revolving_Balance for each client is </a:t>
            </a:r>
            <a:r>
              <a:rPr lang="en-US" sz="3200" b="1" dirty="0">
                <a:solidFill>
                  <a:schemeClr val="bg1"/>
                </a:solidFill>
              </a:rPr>
              <a:t>66.63%</a:t>
            </a:r>
            <a:r>
              <a:rPr lang="en-US" sz="3200" dirty="0">
                <a:solidFill>
                  <a:schemeClr val="bg1"/>
                </a:solidFill>
              </a:rPr>
              <a:t>.</a:t>
            </a:r>
          </a:p>
          <a:p>
            <a:pPr>
              <a:lnSpc>
                <a:spcPts val="3655"/>
              </a:lnSpc>
            </a:pPr>
            <a:endParaRPr lang="en-US" sz="3200" b="1" dirty="0">
              <a:solidFill>
                <a:schemeClr val="bg1"/>
              </a:solidFill>
            </a:endParaRPr>
          </a:p>
          <a:p>
            <a:pPr algn="l">
              <a:lnSpc>
                <a:spcPts val="3655"/>
              </a:lnSpc>
            </a:pPr>
            <a:endParaRPr lang="en-US" sz="2611" dirty="0">
              <a:solidFill>
                <a:srgbClr val="FFFFFF"/>
              </a:solidFill>
              <a:latin typeface="Canva Sans"/>
              <a:ea typeface="Canva Sans"/>
              <a:cs typeface="Canva Sans"/>
              <a:sym typeface="Canva Sans"/>
            </a:endParaRPr>
          </a:p>
        </p:txBody>
      </p:sp>
    </p:spTree>
    <p:extLst>
      <p:ext uri="{BB962C8B-B14F-4D97-AF65-F5344CB8AC3E}">
        <p14:creationId xmlns:p14="http://schemas.microsoft.com/office/powerpoint/2010/main" val="264813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ABE7A-CDCB-C6C9-13CC-AEB62E3ADC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2B1786-0302-477A-6C73-3F015BE7BF6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289D1232-841B-2D83-4F2C-C86629D383D4}"/>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5A8A9BE7-0AB6-4081-CDD9-8C9C48D67047}"/>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76071076-0542-E57B-F378-26A0D2BD384A}"/>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9E45299-CCFF-D2FF-5E83-D0E4B7891F8F}"/>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AE233DEF-899C-95C1-4BAF-DF0E40D36D39}"/>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5E866B86-47B4-80A4-F094-2CF38676A590}"/>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513676C3-694E-3A62-2C17-0DDDB4CD2B11}"/>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425F7A85-48BA-BF20-CC46-4C334FD3CA57}"/>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A776DE8C-DDD3-C2F5-6BA3-C3CE52EBAD40}"/>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02733A64-578A-0362-1BE1-461DF7F6C1E4}"/>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1551" r="-49287"/>
                </a:stretch>
              </a:blipFill>
            </p:spPr>
          </p:sp>
        </p:grpSp>
        <p:grpSp>
          <p:nvGrpSpPr>
            <p:cNvPr id="13" name="Group 13">
              <a:extLst>
                <a:ext uri="{FF2B5EF4-FFF2-40B4-BE49-F238E27FC236}">
                  <a16:creationId xmlns:a16="http://schemas.microsoft.com/office/drawing/2014/main" id="{17206E6A-E3EB-5EBE-81E5-3F99DEE0CC76}"/>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8C4A30C7-01D3-84B0-54A5-C3EC229038A0}"/>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3596BFC4-F22B-D027-0ACF-16901CA4F2CA}"/>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23" r="-49928"/>
                </a:stretch>
              </a:blipFill>
            </p:spPr>
          </p:sp>
        </p:grpSp>
      </p:grpSp>
      <p:sp>
        <p:nvSpPr>
          <p:cNvPr id="16" name="TextBox 16">
            <a:extLst>
              <a:ext uri="{FF2B5EF4-FFF2-40B4-BE49-F238E27FC236}">
                <a16:creationId xmlns:a16="http://schemas.microsoft.com/office/drawing/2014/main" id="{D9412E1E-ADAB-8203-47A3-B7CC68678221}"/>
              </a:ext>
            </a:extLst>
          </p:cNvPr>
          <p:cNvSpPr txBox="1"/>
          <p:nvPr/>
        </p:nvSpPr>
        <p:spPr>
          <a:xfrm>
            <a:off x="1426304" y="979833"/>
            <a:ext cx="7662051" cy="964202"/>
          </a:xfrm>
          <a:prstGeom prst="rect">
            <a:avLst/>
          </a:prstGeom>
        </p:spPr>
        <p:txBody>
          <a:bodyPr lIns="0" tIns="0" rIns="0" bIns="0" rtlCol="0" anchor="t">
            <a:spAutoFit/>
          </a:bodyPr>
          <a:lstStyle/>
          <a:p>
            <a:pPr algn="ctr">
              <a:lnSpc>
                <a:spcPts val="7338"/>
              </a:lnSpc>
            </a:pPr>
            <a:r>
              <a:rPr lang="en-US" sz="7056" b="1" dirty="0">
                <a:solidFill>
                  <a:srgbClr val="FFFFFF"/>
                </a:solidFill>
                <a:latin typeface="Proxima Nova Bold"/>
                <a:ea typeface="Proxima Nova Bold"/>
                <a:cs typeface="Proxima Nova Bold"/>
                <a:sym typeface="Proxima Nova Bold"/>
              </a:rPr>
              <a:t>KEY INSIGHTS</a:t>
            </a:r>
          </a:p>
        </p:txBody>
      </p:sp>
      <p:sp>
        <p:nvSpPr>
          <p:cNvPr id="17" name="TextBox 17">
            <a:extLst>
              <a:ext uri="{FF2B5EF4-FFF2-40B4-BE49-F238E27FC236}">
                <a16:creationId xmlns:a16="http://schemas.microsoft.com/office/drawing/2014/main" id="{DA969317-94C1-809B-A041-4E087AF2FA0B}"/>
              </a:ext>
            </a:extLst>
          </p:cNvPr>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22" name="TextBox 22">
            <a:extLst>
              <a:ext uri="{FF2B5EF4-FFF2-40B4-BE49-F238E27FC236}">
                <a16:creationId xmlns:a16="http://schemas.microsoft.com/office/drawing/2014/main" id="{CC7ABD27-FB21-7A29-1783-6D854F3E33A5}"/>
              </a:ext>
            </a:extLst>
          </p:cNvPr>
          <p:cNvSpPr txBox="1"/>
          <p:nvPr/>
        </p:nvSpPr>
        <p:spPr>
          <a:xfrm>
            <a:off x="1117964" y="2245834"/>
            <a:ext cx="8821077" cy="6136167"/>
          </a:xfrm>
          <a:prstGeom prst="rect">
            <a:avLst/>
          </a:prstGeom>
        </p:spPr>
        <p:txBody>
          <a:bodyPr lIns="0" tIns="0" rIns="0" bIns="0" rtlCol="0" anchor="t">
            <a:spAutoFit/>
          </a:bodyPr>
          <a:lstStyle/>
          <a:p>
            <a:pPr marL="457200" indent="-457200">
              <a:lnSpc>
                <a:spcPts val="3655"/>
              </a:lnSpc>
              <a:buFont typeface="Courier New" panose="02070309020205020404" pitchFamily="49" charset="0"/>
              <a:buChar char="o"/>
            </a:pPr>
            <a:r>
              <a:rPr lang="en-US" sz="3200" dirty="0">
                <a:solidFill>
                  <a:schemeClr val="bg1"/>
                </a:solidFill>
              </a:rPr>
              <a:t>Customer Acquisition Cost as a Ratio of Transaction Amount is </a:t>
            </a:r>
            <a:r>
              <a:rPr lang="en-US" sz="3200" b="1" dirty="0">
                <a:solidFill>
                  <a:schemeClr val="bg1"/>
                </a:solidFill>
              </a:rPr>
              <a:t>2.18%.</a:t>
            </a:r>
          </a:p>
          <a:p>
            <a:pPr marL="457200" indent="-457200">
              <a:lnSpc>
                <a:spcPts val="3655"/>
              </a:lnSpc>
              <a:buFont typeface="Courier New" panose="02070309020205020404" pitchFamily="49" charset="0"/>
              <a:buChar char="o"/>
            </a:pPr>
            <a:r>
              <a:rPr lang="en-US" sz="3200" dirty="0">
                <a:solidFill>
                  <a:schemeClr val="bg1"/>
                </a:solidFill>
              </a:rPr>
              <a:t>Clients who have not made any transaction in last 6 months is </a:t>
            </a:r>
            <a:r>
              <a:rPr lang="en-US" sz="3200" b="1" dirty="0">
                <a:solidFill>
                  <a:schemeClr val="bg1"/>
                </a:solidFill>
              </a:rPr>
              <a:t>49.25%</a:t>
            </a:r>
            <a:r>
              <a:rPr lang="en-US" sz="3200" dirty="0">
                <a:solidFill>
                  <a:schemeClr val="bg1"/>
                </a:solidFill>
              </a:rPr>
              <a:t>.</a:t>
            </a:r>
          </a:p>
          <a:p>
            <a:pPr marL="457200" indent="-457200">
              <a:lnSpc>
                <a:spcPts val="3655"/>
              </a:lnSpc>
              <a:buFont typeface="Courier New" panose="02070309020205020404" pitchFamily="49" charset="0"/>
              <a:buChar char="o"/>
            </a:pPr>
            <a:r>
              <a:rPr lang="en-US" sz="3200" dirty="0">
                <a:solidFill>
                  <a:schemeClr val="bg1"/>
                </a:solidFill>
              </a:rPr>
              <a:t>Avg_Credit_Limit of clients having Personal Loan is </a:t>
            </a:r>
            <a:r>
              <a:rPr lang="en-IN" sz="3200" b="1" dirty="0">
                <a:solidFill>
                  <a:schemeClr val="bg1"/>
                </a:solidFill>
              </a:rPr>
              <a:t>₹ 8.56K</a:t>
            </a:r>
            <a:r>
              <a:rPr lang="en-IN" sz="3200" dirty="0">
                <a:solidFill>
                  <a:schemeClr val="bg1"/>
                </a:solidFill>
              </a:rPr>
              <a:t>.</a:t>
            </a:r>
            <a:r>
              <a:rPr lang="en-US" sz="3200" dirty="0">
                <a:solidFill>
                  <a:schemeClr val="bg1"/>
                </a:solidFill>
              </a:rPr>
              <a:t> </a:t>
            </a:r>
          </a:p>
          <a:p>
            <a:pPr marL="457200" indent="-457200">
              <a:lnSpc>
                <a:spcPts val="3655"/>
              </a:lnSpc>
              <a:buFont typeface="Courier New" panose="02070309020205020404" pitchFamily="49" charset="0"/>
              <a:buChar char="o"/>
            </a:pPr>
            <a:r>
              <a:rPr lang="en-US" sz="3200" dirty="0">
                <a:solidFill>
                  <a:schemeClr val="bg1"/>
                </a:solidFill>
              </a:rPr>
              <a:t>Avg_Credit_Limit of clients not having Personal Loan is </a:t>
            </a:r>
            <a:r>
              <a:rPr lang="en-IN" sz="3200" b="1" dirty="0">
                <a:solidFill>
                  <a:schemeClr val="bg1"/>
                </a:solidFill>
              </a:rPr>
              <a:t>₹ 8.65K</a:t>
            </a:r>
            <a:r>
              <a:rPr lang="en-IN" sz="3200" dirty="0">
                <a:solidFill>
                  <a:schemeClr val="bg1"/>
                </a:solidFill>
              </a:rPr>
              <a:t>.</a:t>
            </a:r>
          </a:p>
          <a:p>
            <a:pPr marL="457200" indent="-457200">
              <a:lnSpc>
                <a:spcPts val="3655"/>
              </a:lnSpc>
              <a:buFont typeface="Courier New" panose="02070309020205020404" pitchFamily="49" charset="0"/>
              <a:buChar char="o"/>
            </a:pPr>
            <a:r>
              <a:rPr lang="en-IN" sz="3200" dirty="0">
                <a:solidFill>
                  <a:schemeClr val="bg1"/>
                </a:solidFill>
              </a:rPr>
              <a:t>Generally clients having loan and not having loan have an impact on Credit Limit but here it has not major impact on Credit Limit.</a:t>
            </a:r>
            <a:endParaRPr lang="en-US" sz="3200" dirty="0">
              <a:solidFill>
                <a:schemeClr val="bg1"/>
              </a:solidFill>
            </a:endParaRPr>
          </a:p>
          <a:p>
            <a:pPr>
              <a:lnSpc>
                <a:spcPts val="3655"/>
              </a:lnSpc>
            </a:pPr>
            <a:endParaRPr lang="en-US" sz="3200" b="1" dirty="0">
              <a:solidFill>
                <a:schemeClr val="bg1"/>
              </a:solidFill>
            </a:endParaRPr>
          </a:p>
          <a:p>
            <a:pPr algn="l">
              <a:lnSpc>
                <a:spcPts val="3655"/>
              </a:lnSpc>
            </a:pPr>
            <a:endParaRPr lang="en-US" sz="2611" dirty="0">
              <a:solidFill>
                <a:srgbClr val="FFFFFF"/>
              </a:solidFill>
              <a:latin typeface="Canva Sans"/>
              <a:ea typeface="Canva Sans"/>
              <a:cs typeface="Canva Sans"/>
              <a:sym typeface="Canva Sans"/>
            </a:endParaRPr>
          </a:p>
        </p:txBody>
      </p:sp>
    </p:spTree>
    <p:extLst>
      <p:ext uri="{BB962C8B-B14F-4D97-AF65-F5344CB8AC3E}">
        <p14:creationId xmlns:p14="http://schemas.microsoft.com/office/powerpoint/2010/main" val="1027111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47400" y="-4533900"/>
            <a:ext cx="50292000" cy="15430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2355784" y="0"/>
            <a:ext cx="5932216" cy="10287000"/>
            <a:chOff x="0" y="0"/>
            <a:chExt cx="1562394" cy="2709333"/>
          </a:xfrm>
        </p:grpSpPr>
        <p:sp>
          <p:nvSpPr>
            <p:cNvPr id="4" name="Freeform 4"/>
            <p:cNvSpPr/>
            <p:nvPr/>
          </p:nvSpPr>
          <p:spPr>
            <a:xfrm>
              <a:off x="0" y="0"/>
              <a:ext cx="1562394" cy="2709333"/>
            </a:xfrm>
            <a:custGeom>
              <a:avLst/>
              <a:gdLst/>
              <a:ahLst/>
              <a:cxnLst/>
              <a:rect l="l" t="t" r="r" b="b"/>
              <a:pathLst>
                <a:path w="1562394" h="2709333">
                  <a:moveTo>
                    <a:pt x="0" y="0"/>
                  </a:moveTo>
                  <a:lnTo>
                    <a:pt x="1562394" y="0"/>
                  </a:lnTo>
                  <a:lnTo>
                    <a:pt x="1562394" y="2709333"/>
                  </a:lnTo>
                  <a:lnTo>
                    <a:pt x="0" y="2709333"/>
                  </a:lnTo>
                  <a:close/>
                </a:path>
              </a:pathLst>
            </a:custGeom>
            <a:solidFill>
              <a:srgbClr val="5CE1E6"/>
            </a:solidFill>
          </p:spPr>
        </p:sp>
        <p:sp>
          <p:nvSpPr>
            <p:cNvPr id="5" name="TextBox 5"/>
            <p:cNvSpPr txBox="1"/>
            <p:nvPr/>
          </p:nvSpPr>
          <p:spPr>
            <a:xfrm>
              <a:off x="0" y="-38100"/>
              <a:ext cx="1562394"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033691" y="3498011"/>
            <a:ext cx="6254309" cy="3290977"/>
            <a:chOff x="0" y="0"/>
            <a:chExt cx="1647225" cy="866759"/>
          </a:xfrm>
        </p:grpSpPr>
        <p:sp>
          <p:nvSpPr>
            <p:cNvPr id="10" name="Freeform 10"/>
            <p:cNvSpPr/>
            <p:nvPr/>
          </p:nvSpPr>
          <p:spPr>
            <a:xfrm>
              <a:off x="0" y="0"/>
              <a:ext cx="1647225" cy="866759"/>
            </a:xfrm>
            <a:custGeom>
              <a:avLst/>
              <a:gdLst/>
              <a:ahLst/>
              <a:cxnLst/>
              <a:rect l="l" t="t" r="r" b="b"/>
              <a:pathLst>
                <a:path w="1647225" h="866759">
                  <a:moveTo>
                    <a:pt x="0" y="0"/>
                  </a:moveTo>
                  <a:lnTo>
                    <a:pt x="1647225" y="0"/>
                  </a:lnTo>
                  <a:lnTo>
                    <a:pt x="1647225" y="866759"/>
                  </a:lnTo>
                  <a:lnTo>
                    <a:pt x="0" y="866759"/>
                  </a:lnTo>
                  <a:close/>
                </a:path>
              </a:pathLst>
            </a:custGeom>
            <a:solidFill>
              <a:srgbClr val="FFFFFF">
                <a:alpha val="49804"/>
              </a:srgbClr>
            </a:solidFill>
          </p:spPr>
        </p:sp>
        <p:sp>
          <p:nvSpPr>
            <p:cNvPr id="11" name="TextBox 11"/>
            <p:cNvSpPr txBox="1"/>
            <p:nvPr/>
          </p:nvSpPr>
          <p:spPr>
            <a:xfrm>
              <a:off x="0" y="-38100"/>
              <a:ext cx="1647225" cy="90485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8673225" y="1460941"/>
            <a:ext cx="7365118" cy="7365118"/>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4" name="Freeform 14"/>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23" t="-47308" r="223" b="-2783"/>
              </a:stretch>
            </a:blipFill>
          </p:spPr>
        </p:sp>
      </p:grpSp>
      <p:grpSp>
        <p:nvGrpSpPr>
          <p:cNvPr id="15" name="Group 15"/>
          <p:cNvGrpSpPr/>
          <p:nvPr/>
        </p:nvGrpSpPr>
        <p:grpSpPr>
          <a:xfrm>
            <a:off x="1017303" y="1943392"/>
            <a:ext cx="6297904" cy="5532919"/>
            <a:chOff x="0" y="-161925"/>
            <a:chExt cx="8397205" cy="7377224"/>
          </a:xfrm>
        </p:grpSpPr>
        <p:sp>
          <p:nvSpPr>
            <p:cNvPr id="16" name="TextBox 16"/>
            <p:cNvSpPr txBox="1"/>
            <p:nvPr/>
          </p:nvSpPr>
          <p:spPr>
            <a:xfrm>
              <a:off x="89712" y="3980653"/>
              <a:ext cx="8307493" cy="3234646"/>
            </a:xfrm>
            <a:prstGeom prst="rect">
              <a:avLst/>
            </a:prstGeom>
          </p:spPr>
          <p:txBody>
            <a:bodyPr lIns="0" tIns="0" rIns="0" bIns="0" rtlCol="0" anchor="t">
              <a:spAutoFit/>
            </a:bodyPr>
            <a:lstStyle/>
            <a:p>
              <a:pPr marL="0" lvl="0" indent="0" algn="l">
                <a:lnSpc>
                  <a:spcPts val="6544"/>
                </a:lnSpc>
                <a:spcBef>
                  <a:spcPct val="0"/>
                </a:spcBef>
              </a:pPr>
              <a:r>
                <a:rPr lang="en-US" sz="4674" dirty="0">
                  <a:solidFill>
                    <a:srgbClr val="FFFFFF"/>
                  </a:solidFill>
                  <a:latin typeface="Proxima Nova"/>
                  <a:ea typeface="Proxima Nova"/>
                  <a:cs typeface="Proxima Nova"/>
                  <a:sym typeface="Proxima Nova"/>
                </a:rPr>
                <a:t>Submitted By – </a:t>
              </a:r>
              <a:r>
                <a:rPr lang="en-US" sz="4674" b="1" dirty="0">
                  <a:solidFill>
                    <a:srgbClr val="FFFFFF"/>
                  </a:solidFill>
                  <a:latin typeface="Proxima Nova"/>
                  <a:ea typeface="Proxima Nova"/>
                  <a:cs typeface="Proxima Nova"/>
                  <a:sym typeface="Proxima Nova"/>
                </a:rPr>
                <a:t>Yash Totlani</a:t>
              </a:r>
            </a:p>
            <a:p>
              <a:pPr marL="0" lvl="0" indent="0" algn="l">
                <a:lnSpc>
                  <a:spcPts val="6544"/>
                </a:lnSpc>
                <a:spcBef>
                  <a:spcPct val="0"/>
                </a:spcBef>
              </a:pPr>
              <a:endParaRPr lang="en-US" sz="4674" b="1" dirty="0">
                <a:solidFill>
                  <a:srgbClr val="FFFFFF"/>
                </a:solidFill>
                <a:latin typeface="Proxima Nova"/>
                <a:ea typeface="Proxima Nova"/>
                <a:cs typeface="Proxima Nova"/>
                <a:sym typeface="Proxima Nova"/>
              </a:endParaRPr>
            </a:p>
          </p:txBody>
        </p:sp>
        <p:sp>
          <p:nvSpPr>
            <p:cNvPr id="17" name="TextBox 17"/>
            <p:cNvSpPr txBox="1"/>
            <p:nvPr/>
          </p:nvSpPr>
          <p:spPr>
            <a:xfrm>
              <a:off x="0" y="-161925"/>
              <a:ext cx="8307493" cy="1892054"/>
            </a:xfrm>
            <a:prstGeom prst="rect">
              <a:avLst/>
            </a:prstGeom>
          </p:spPr>
          <p:txBody>
            <a:bodyPr lIns="0" tIns="0" rIns="0" bIns="0" rtlCol="0" anchor="t">
              <a:spAutoFit/>
            </a:bodyPr>
            <a:lstStyle/>
            <a:p>
              <a:pPr marL="0" lvl="0" indent="0" algn="l">
                <a:lnSpc>
                  <a:spcPts val="11932"/>
                </a:lnSpc>
                <a:spcBef>
                  <a:spcPct val="0"/>
                </a:spcBef>
              </a:pPr>
              <a:r>
                <a:rPr lang="en-US" sz="8523" b="1" dirty="0">
                  <a:solidFill>
                    <a:srgbClr val="FFFFFF"/>
                  </a:solidFill>
                  <a:latin typeface="Proxima Nova Bold"/>
                  <a:ea typeface="Proxima Nova Bold"/>
                  <a:cs typeface="Proxima Nova Bold"/>
                  <a:sym typeface="Proxima Nova Bold"/>
                </a:rPr>
                <a:t>THANK YOU</a:t>
              </a:r>
            </a:p>
          </p:txBody>
        </p:sp>
      </p:grpSp>
      <p:sp>
        <p:nvSpPr>
          <p:cNvPr id="20" name="AutoShape 2" descr="Image result for LinkedIn Logo for Resume">
            <a:extLst>
              <a:ext uri="{FF2B5EF4-FFF2-40B4-BE49-F238E27FC236}">
                <a16:creationId xmlns:a16="http://schemas.microsoft.com/office/drawing/2014/main" id="{DD82080C-C9C3-4652-108D-F98A2621B94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AutoShape 4" descr="Image result for LinkedIn Logo for Resume">
            <a:extLst>
              <a:ext uri="{FF2B5EF4-FFF2-40B4-BE49-F238E27FC236}">
                <a16:creationId xmlns:a16="http://schemas.microsoft.com/office/drawing/2014/main" id="{C9D5F119-A794-C0CD-AF69-5CF5341F1B1E}"/>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AutoShape 6" descr="Image result for LinkedIn Logo for Resume">
            <a:extLst>
              <a:ext uri="{FF2B5EF4-FFF2-40B4-BE49-F238E27FC236}">
                <a16:creationId xmlns:a16="http://schemas.microsoft.com/office/drawing/2014/main" id="{DBEAD81D-732A-E5D6-8978-8E7CC06B0203}"/>
              </a:ext>
            </a:extLst>
          </p:cNvPr>
          <p:cNvSpPr>
            <a:spLocks noChangeAspect="1" noChangeArrowheads="1"/>
          </p:cNvSpPr>
          <p:nvPr/>
        </p:nvSpPr>
        <p:spPr bwMode="auto">
          <a:xfrm>
            <a:off x="4419600" y="5372100"/>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4712" r="-24712"/>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5562" r="-25562"/>
                </a:stretch>
              </a:blipFill>
            </p:spPr>
          </p:sp>
        </p:grpSp>
      </p:grpSp>
      <p:sp>
        <p:nvSpPr>
          <p:cNvPr id="16" name="TextBox 16"/>
          <p:cNvSpPr txBox="1"/>
          <p:nvPr/>
        </p:nvSpPr>
        <p:spPr>
          <a:xfrm>
            <a:off x="1371600" y="687134"/>
            <a:ext cx="6029799" cy="1872307"/>
          </a:xfrm>
          <a:prstGeom prst="rect">
            <a:avLst/>
          </a:prstGeom>
        </p:spPr>
        <p:txBody>
          <a:bodyPr lIns="0" tIns="0" rIns="0" bIns="0" rtlCol="0" anchor="t">
            <a:spAutoFit/>
          </a:bodyPr>
          <a:lstStyle/>
          <a:p>
            <a:pPr algn="ctr">
              <a:lnSpc>
                <a:spcPts val="7338"/>
              </a:lnSpc>
            </a:pPr>
            <a:r>
              <a:rPr lang="en-US" sz="7056" b="1" dirty="0">
                <a:solidFill>
                  <a:srgbClr val="FFFFFF"/>
                </a:solidFill>
                <a:latin typeface="Proxima Nova Bold"/>
                <a:ea typeface="Proxima Nova Bold"/>
                <a:cs typeface="Proxima Nova Bold"/>
                <a:sym typeface="Proxima Nova Bold"/>
              </a:rPr>
              <a:t>PROBLEM STATEMENTS</a:t>
            </a:r>
          </a:p>
        </p:txBody>
      </p:sp>
      <p:sp>
        <p:nvSpPr>
          <p:cNvPr id="17" name="TextBox 17"/>
          <p:cNvSpPr txBox="1"/>
          <p:nvPr/>
        </p:nvSpPr>
        <p:spPr>
          <a:xfrm>
            <a:off x="13747728" y="9210675"/>
            <a:ext cx="3511572" cy="389191"/>
          </a:xfrm>
          <a:prstGeom prst="rect">
            <a:avLst/>
          </a:prstGeom>
        </p:spPr>
        <p:txBody>
          <a:bodyPr lIns="0" tIns="0" rIns="0" bIns="0" rtlCol="0" anchor="t">
            <a:spAutoFit/>
          </a:bodyPr>
          <a:lstStyle/>
          <a:p>
            <a:pPr algn="r">
              <a:lnSpc>
                <a:spcPts val="3223"/>
              </a:lnSpc>
            </a:pPr>
            <a:endParaRPr lang="en-US" sz="2302" dirty="0">
              <a:solidFill>
                <a:srgbClr val="000000"/>
              </a:solidFill>
              <a:latin typeface="DM Sans"/>
              <a:ea typeface="DM Sans"/>
              <a:cs typeface="DM Sans"/>
              <a:sym typeface="DM Sans"/>
            </a:endParaRPr>
          </a:p>
        </p:txBody>
      </p:sp>
      <p:sp>
        <p:nvSpPr>
          <p:cNvPr id="18" name="TextBox 18"/>
          <p:cNvSpPr txBox="1"/>
          <p:nvPr/>
        </p:nvSpPr>
        <p:spPr>
          <a:xfrm>
            <a:off x="1028700" y="9210675"/>
            <a:ext cx="6230620" cy="389191"/>
          </a:xfrm>
          <a:prstGeom prst="rect">
            <a:avLst/>
          </a:prstGeom>
        </p:spPr>
        <p:txBody>
          <a:bodyPr lIns="0" tIns="0" rIns="0" bIns="0" rtlCol="0" anchor="t">
            <a:spAutoFit/>
          </a:bodyPr>
          <a:lstStyle/>
          <a:p>
            <a:pPr algn="l">
              <a:lnSpc>
                <a:spcPts val="3223"/>
              </a:lnSpc>
            </a:pPr>
            <a:endParaRPr lang="en-US" sz="2302" dirty="0">
              <a:solidFill>
                <a:srgbClr val="5CE1E6"/>
              </a:solidFill>
              <a:latin typeface="DM Sans"/>
              <a:ea typeface="DM Sans"/>
              <a:cs typeface="DM Sans"/>
              <a:sym typeface="DM Sans"/>
            </a:endParaRPr>
          </a:p>
        </p:txBody>
      </p:sp>
      <p:sp>
        <p:nvSpPr>
          <p:cNvPr id="19" name="TextBox 19"/>
          <p:cNvSpPr txBox="1"/>
          <p:nvPr/>
        </p:nvSpPr>
        <p:spPr>
          <a:xfrm>
            <a:off x="773956" y="3021288"/>
            <a:ext cx="10772682" cy="742049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bg1"/>
                </a:solidFill>
                <a:latin typeface="Canva Sans" panose="020B0604020202020204" charset="0"/>
              </a:rPr>
              <a:t>Running Total of Credit Card Transactions</a:t>
            </a:r>
          </a:p>
          <a:p>
            <a:pPr marL="342900" indent="-342900">
              <a:buFont typeface="Arial" panose="020B0604020202020204" pitchFamily="34" charset="0"/>
              <a:buChar char="•"/>
            </a:pPr>
            <a:r>
              <a:rPr lang="en-US" sz="2000" dirty="0">
                <a:solidFill>
                  <a:schemeClr val="bg1"/>
                </a:solidFill>
                <a:latin typeface="Canva Sans" panose="020B0604020202020204" charset="0"/>
              </a:rPr>
              <a:t>Calculate the 4-week moving average of the creditLimit for each client.</a:t>
            </a:r>
          </a:p>
          <a:p>
            <a:pPr marL="342900" indent="-342900">
              <a:buFont typeface="Arial" panose="020B0604020202020204" pitchFamily="34" charset="0"/>
              <a:buChar char="•"/>
            </a:pPr>
            <a:r>
              <a:rPr lang="en-US" sz="2000" dirty="0">
                <a:solidFill>
                  <a:schemeClr val="bg1"/>
                </a:solidFill>
                <a:latin typeface="Canva Sans" panose="020B0604020202020204" charset="0"/>
              </a:rPr>
              <a:t>Calculate the mom% growth and wow% growth on transaction amount.</a:t>
            </a:r>
          </a:p>
          <a:p>
            <a:pPr marL="342900" indent="-342900">
              <a:buFont typeface="Arial" panose="020B0604020202020204" pitchFamily="34" charset="0"/>
              <a:buChar char="•"/>
            </a:pPr>
            <a:r>
              <a:rPr lang="en-US" sz="2000" dirty="0">
                <a:solidFill>
                  <a:schemeClr val="bg1"/>
                </a:solidFill>
                <a:latin typeface="Canva Sans" panose="020B0604020202020204" charset="0"/>
              </a:rPr>
              <a:t>Calculate Customer Acquisition Cost (CAC) as a Ratio of Transaction Amount.</a:t>
            </a:r>
          </a:p>
          <a:p>
            <a:pPr marL="342900" indent="-342900">
              <a:buFont typeface="Arial" panose="020B0604020202020204" pitchFamily="34" charset="0"/>
              <a:buChar char="•"/>
            </a:pPr>
            <a:r>
              <a:rPr lang="en-US" sz="2000" dirty="0">
                <a:solidFill>
                  <a:schemeClr val="bg1"/>
                </a:solidFill>
                <a:latin typeface="Canva Sans" panose="020B0604020202020204" charset="0"/>
              </a:rPr>
              <a:t>Calculate the yearly average of avg_utilization_ratio for all clients.</a:t>
            </a:r>
          </a:p>
          <a:p>
            <a:pPr marL="342900" indent="-342900">
              <a:buFont typeface="Arial" panose="020B0604020202020204" pitchFamily="34" charset="0"/>
              <a:buChar char="•"/>
            </a:pPr>
            <a:r>
              <a:rPr lang="en-US" sz="2000" dirty="0">
                <a:solidFill>
                  <a:schemeClr val="bg1"/>
                </a:solidFill>
                <a:latin typeface="Canva Sans" panose="020B0604020202020204" charset="0"/>
              </a:rPr>
              <a:t>Calculate the percentage of Interest_Earned compared to Total_Revolving_Bal for each client.</a:t>
            </a:r>
          </a:p>
          <a:p>
            <a:pPr marL="342900" indent="-342900">
              <a:buFont typeface="Arial" panose="020B0604020202020204" pitchFamily="34" charset="0"/>
              <a:buChar char="•"/>
            </a:pPr>
            <a:r>
              <a:rPr lang="en-US" sz="2000" dirty="0">
                <a:solidFill>
                  <a:schemeClr val="bg1"/>
                </a:solidFill>
                <a:latin typeface="Canva Sans" panose="020B0604020202020204" charset="0"/>
              </a:rPr>
              <a:t>Calculate Top 5 Clients by Total Transaction Amount.</a:t>
            </a:r>
          </a:p>
          <a:p>
            <a:pPr marL="342900" indent="-342900">
              <a:buFont typeface="Arial" panose="020B0604020202020204" pitchFamily="34" charset="0"/>
              <a:buChar char="•"/>
            </a:pPr>
            <a:r>
              <a:rPr lang="en-US" sz="2000" dirty="0">
                <a:solidFill>
                  <a:schemeClr val="bg1"/>
                </a:solidFill>
                <a:latin typeface="Canva Sans" panose="020B0604020202020204" charset="0"/>
              </a:rPr>
              <a:t>Identify clients whose </a:t>
            </a:r>
            <a:r>
              <a:rPr lang="en-US" sz="2000" dirty="0" err="1">
                <a:solidFill>
                  <a:schemeClr val="bg1"/>
                </a:solidFill>
                <a:latin typeface="Canva Sans" panose="020B0604020202020204" charset="0"/>
              </a:rPr>
              <a:t>Avg_Utilization_Ratio</a:t>
            </a:r>
            <a:r>
              <a:rPr lang="en-US" sz="2000" dirty="0">
                <a:solidFill>
                  <a:schemeClr val="bg1"/>
                </a:solidFill>
                <a:latin typeface="Canva Sans" panose="020B0604020202020204" charset="0"/>
              </a:rPr>
              <a:t> exceeds 80%.</a:t>
            </a:r>
          </a:p>
          <a:p>
            <a:pPr marL="342900" indent="-342900">
              <a:buFont typeface="Arial" panose="020B0604020202020204" pitchFamily="34" charset="0"/>
              <a:buChar char="•"/>
            </a:pPr>
            <a:r>
              <a:rPr lang="en-US" sz="2000" dirty="0">
                <a:solidFill>
                  <a:schemeClr val="bg1"/>
                </a:solidFill>
                <a:latin typeface="Canva Sans" panose="020B0604020202020204" charset="0"/>
              </a:rPr>
              <a:t>Customer Churn Indicator: Create a KPI that flags clients who have not made any transactions (</a:t>
            </a:r>
            <a:r>
              <a:rPr lang="en-US" sz="2000" dirty="0" err="1">
                <a:solidFill>
                  <a:schemeClr val="bg1"/>
                </a:solidFill>
                <a:latin typeface="Canva Sans" panose="020B0604020202020204" charset="0"/>
              </a:rPr>
              <a:t>Total_Trans_Amt</a:t>
            </a:r>
            <a:r>
              <a:rPr lang="en-US" sz="2000" dirty="0">
                <a:solidFill>
                  <a:schemeClr val="bg1"/>
                </a:solidFill>
                <a:latin typeface="Canva Sans" panose="020B0604020202020204" charset="0"/>
              </a:rPr>
              <a:t> = 0) in the last 6 months.</a:t>
            </a:r>
          </a:p>
          <a:p>
            <a:pPr marL="342900" indent="-342900">
              <a:buFont typeface="Arial" panose="020B0604020202020204" pitchFamily="34" charset="0"/>
              <a:buChar char="•"/>
            </a:pPr>
            <a:r>
              <a:rPr lang="en-US" sz="2000" dirty="0">
                <a:solidFill>
                  <a:schemeClr val="bg1"/>
                </a:solidFill>
                <a:latin typeface="Canva Sans" panose="020B0604020202020204" charset="0"/>
              </a:rPr>
              <a:t>Delinquency Rate: Calculate the percentage of clients with </a:t>
            </a:r>
            <a:r>
              <a:rPr lang="en-US" sz="2000" dirty="0" err="1">
                <a:solidFill>
                  <a:schemeClr val="bg1"/>
                </a:solidFill>
                <a:latin typeface="Canva Sans" panose="020B0604020202020204" charset="0"/>
              </a:rPr>
              <a:t>Delinquent_Acc</a:t>
            </a:r>
            <a:r>
              <a:rPr lang="en-US" sz="2000" dirty="0">
                <a:solidFill>
                  <a:schemeClr val="bg1"/>
                </a:solidFill>
                <a:latin typeface="Canva Sans" panose="020B0604020202020204" charset="0"/>
              </a:rPr>
              <a:t> &gt; 0.</a:t>
            </a:r>
          </a:p>
          <a:p>
            <a:pPr marL="342900" indent="-342900">
              <a:buFont typeface="Arial" panose="020B0604020202020204" pitchFamily="34" charset="0"/>
              <a:buChar char="•"/>
            </a:pPr>
            <a:r>
              <a:rPr lang="en-US" sz="2000" dirty="0">
                <a:solidFill>
                  <a:schemeClr val="bg1"/>
                </a:solidFill>
                <a:latin typeface="Canva Sans" panose="020B0604020202020204" charset="0"/>
              </a:rPr>
              <a:t>Credit Risk Score: Create a score for each client based on their Avg_Utilization_Ratio, Delinquent_Acc, and Total_Revolving_Bal.</a:t>
            </a:r>
          </a:p>
          <a:p>
            <a:pPr marL="342900" indent="-342900">
              <a:buFont typeface="Arial" panose="020B0604020202020204" pitchFamily="34" charset="0"/>
              <a:buChar char="•"/>
            </a:pPr>
            <a:r>
              <a:rPr lang="en-US" sz="2000" dirty="0">
                <a:solidFill>
                  <a:schemeClr val="bg1"/>
                </a:solidFill>
                <a:latin typeface="Canva Sans" panose="020B0604020202020204" charset="0"/>
              </a:rPr>
              <a:t>Income vs Credit Limit Correlation: Show the correlation between Income and </a:t>
            </a:r>
            <a:r>
              <a:rPr lang="en-US" sz="2000" dirty="0" err="1">
                <a:solidFill>
                  <a:schemeClr val="bg1"/>
                </a:solidFill>
                <a:latin typeface="Canva Sans" panose="020B0604020202020204" charset="0"/>
              </a:rPr>
              <a:t>Credit_Limit</a:t>
            </a:r>
            <a:r>
              <a:rPr lang="en-US" sz="2000" dirty="0">
                <a:solidFill>
                  <a:schemeClr val="bg1"/>
                </a:solidFill>
                <a:latin typeface="Canva Sans" panose="020B0604020202020204" charset="0"/>
              </a:rPr>
              <a:t> for all clients.</a:t>
            </a:r>
          </a:p>
          <a:p>
            <a:pPr marL="342900" indent="-342900">
              <a:buFont typeface="Arial" panose="020B0604020202020204" pitchFamily="34" charset="0"/>
              <a:buChar char="•"/>
            </a:pPr>
            <a:r>
              <a:rPr lang="en-US" sz="2000" dirty="0">
                <a:solidFill>
                  <a:schemeClr val="bg1"/>
                </a:solidFill>
                <a:latin typeface="Canva Sans" panose="020B0604020202020204" charset="0"/>
              </a:rPr>
              <a:t>Average Customer Satisfaction Score by Credit Card Category: Calculate the average Cust_Satisfaction_Score by </a:t>
            </a:r>
            <a:r>
              <a:rPr lang="en-US" sz="2000" dirty="0" err="1">
                <a:solidFill>
                  <a:schemeClr val="bg1"/>
                </a:solidFill>
                <a:latin typeface="Canva Sans" panose="020B0604020202020204" charset="0"/>
              </a:rPr>
              <a:t>Card_Category</a:t>
            </a:r>
            <a:r>
              <a:rPr lang="en-US" sz="2000" dirty="0">
                <a:solidFill>
                  <a:schemeClr val="bg1"/>
                </a:solidFill>
                <a:latin typeface="Canva Sans" panose="020B0604020202020204" charset="0"/>
              </a:rPr>
              <a:t>.</a:t>
            </a:r>
          </a:p>
          <a:p>
            <a:pPr marL="342900" indent="-342900">
              <a:buFont typeface="Arial" panose="020B0604020202020204" pitchFamily="34" charset="0"/>
              <a:buChar char="•"/>
            </a:pPr>
            <a:r>
              <a:rPr lang="en-US" sz="2000" dirty="0">
                <a:solidFill>
                  <a:schemeClr val="bg1"/>
                </a:solidFill>
                <a:latin typeface="Canva Sans" panose="020B0604020202020204" charset="0"/>
              </a:rPr>
              <a:t>Loan Approval vs Credit Limit: Analyze how Credit_Limit affects </a:t>
            </a:r>
            <a:r>
              <a:rPr lang="en-US" sz="2000" dirty="0" err="1">
                <a:solidFill>
                  <a:schemeClr val="bg1"/>
                </a:solidFill>
                <a:latin typeface="Canva Sans" panose="020B0604020202020204" charset="0"/>
              </a:rPr>
              <a:t>Personal_loan</a:t>
            </a:r>
            <a:r>
              <a:rPr lang="en-US" sz="2000" dirty="0">
                <a:solidFill>
                  <a:schemeClr val="bg1"/>
                </a:solidFill>
                <a:latin typeface="Canva Sans" panose="020B0604020202020204" charset="0"/>
              </a:rPr>
              <a:t> approval by calculating the average credit limit for clients with and without loans.</a:t>
            </a:r>
          </a:p>
          <a:p>
            <a:pPr marL="342900" indent="-342900">
              <a:buFont typeface="Arial" panose="020B0604020202020204" pitchFamily="34" charset="0"/>
              <a:buChar char="•"/>
            </a:pPr>
            <a:r>
              <a:rPr lang="en-US" sz="2000" dirty="0">
                <a:solidFill>
                  <a:schemeClr val="bg1"/>
                </a:solidFill>
                <a:latin typeface="Canva Sans" panose="020B0604020202020204" charset="0"/>
              </a:rPr>
              <a:t>High Risk Clients Flag: Create a flag for clients whose Total_Revolving_Bal exceeds 90% of their Credit_Limit and who have a high Avg_Utilization_Ratio.</a:t>
            </a:r>
          </a:p>
          <a:p>
            <a:pPr marL="298763" lvl="1" algn="l">
              <a:lnSpc>
                <a:spcPts val="5839"/>
              </a:lnSpc>
            </a:pPr>
            <a:endParaRPr lang="en-US" sz="2767" dirty="0">
              <a:solidFill>
                <a:srgbClr val="FFFFFF"/>
              </a:solidFill>
              <a:latin typeface="Canva Sans"/>
              <a:ea typeface="Canva Sans"/>
              <a:cs typeface="Canva Sans"/>
              <a:sym typeface="Canva Sans"/>
            </a:endParaRPr>
          </a:p>
        </p:txBody>
      </p:sp>
      <p:sp>
        <p:nvSpPr>
          <p:cNvPr id="20" name="TextBox 20"/>
          <p:cNvSpPr txBox="1"/>
          <p:nvPr/>
        </p:nvSpPr>
        <p:spPr>
          <a:xfrm>
            <a:off x="6331670" y="4196106"/>
            <a:ext cx="5174460" cy="649409"/>
          </a:xfrm>
          <a:prstGeom prst="rect">
            <a:avLst/>
          </a:prstGeom>
        </p:spPr>
        <p:txBody>
          <a:bodyPr lIns="0" tIns="0" rIns="0" bIns="0" rtlCol="0" anchor="t">
            <a:spAutoFit/>
          </a:bodyPr>
          <a:lstStyle/>
          <a:p>
            <a:pPr marL="298763" lvl="1" algn="l">
              <a:lnSpc>
                <a:spcPts val="5839"/>
              </a:lnSpc>
            </a:pPr>
            <a:endParaRPr lang="en-US" sz="2767" dirty="0">
              <a:solidFill>
                <a:srgbClr val="FFFFFF"/>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5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810901" y="3406572"/>
            <a:ext cx="4901199" cy="4901199"/>
          </a:xfrm>
          <a:custGeom>
            <a:avLst/>
            <a:gdLst/>
            <a:ahLst/>
            <a:cxnLst/>
            <a:rect l="l" t="t" r="r" b="b"/>
            <a:pathLst>
              <a:path w="4901199" h="4901199">
                <a:moveTo>
                  <a:pt x="0" y="0"/>
                </a:moveTo>
                <a:lnTo>
                  <a:pt x="4901199" y="0"/>
                </a:lnTo>
                <a:lnTo>
                  <a:pt x="4901199" y="4901199"/>
                </a:lnTo>
                <a:lnTo>
                  <a:pt x="0" y="4901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647061"/>
            <a:ext cx="8419036" cy="2462213"/>
          </a:xfrm>
          <a:prstGeom prst="rect">
            <a:avLst/>
          </a:prstGeom>
        </p:spPr>
        <p:txBody>
          <a:bodyPr lIns="0" tIns="0" rIns="0" bIns="0" rtlCol="0" anchor="t">
            <a:spAutoFit/>
          </a:bodyPr>
          <a:lstStyle/>
          <a:p>
            <a:pPr>
              <a:lnSpc>
                <a:spcPts val="6403"/>
              </a:lnSpc>
            </a:pPr>
            <a:endParaRPr lang="en-US" sz="7060" dirty="0">
              <a:solidFill>
                <a:schemeClr val="bg1"/>
              </a:solidFill>
              <a:latin typeface="Proxima Nova Bold" panose="020B0604020202020204" charset="0"/>
            </a:endParaRPr>
          </a:p>
          <a:p>
            <a:pPr>
              <a:lnSpc>
                <a:spcPts val="6403"/>
              </a:lnSpc>
            </a:pPr>
            <a:r>
              <a:rPr lang="en-US" sz="7060" dirty="0">
                <a:solidFill>
                  <a:schemeClr val="bg1"/>
                </a:solidFill>
                <a:latin typeface="Proxima Nova Bold" panose="020B0604020202020204" charset="0"/>
              </a:rPr>
              <a:t>Date table creation</a:t>
            </a:r>
          </a:p>
          <a:p>
            <a:pPr algn="l">
              <a:lnSpc>
                <a:spcPts val="6403"/>
              </a:lnSpc>
            </a:pPr>
            <a:endParaRPr lang="en-US" sz="6157" b="1" dirty="0">
              <a:solidFill>
                <a:schemeClr val="bg1"/>
              </a:solidFill>
              <a:latin typeface="Proxima Nova Bold"/>
              <a:ea typeface="Proxima Nova Bold"/>
              <a:cs typeface="Proxima Nova Bold"/>
              <a:sym typeface="Proxima Nova Bold"/>
            </a:endParaRPr>
          </a:p>
        </p:txBody>
      </p:sp>
      <p:sp>
        <p:nvSpPr>
          <p:cNvPr id="11" name="TextBox 11"/>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15" name="TextBox 15"/>
          <p:cNvSpPr txBox="1"/>
          <p:nvPr/>
        </p:nvSpPr>
        <p:spPr>
          <a:xfrm>
            <a:off x="1102876" y="2912564"/>
            <a:ext cx="8419036" cy="1316835"/>
          </a:xfrm>
          <a:prstGeom prst="rect">
            <a:avLst/>
          </a:prstGeom>
        </p:spPr>
        <p:txBody>
          <a:bodyPr lIns="0" tIns="0" rIns="0" bIns="0" rtlCol="0" anchor="t">
            <a:spAutoFit/>
          </a:bodyPr>
          <a:lstStyle/>
          <a:p>
            <a:pPr algn="l">
              <a:lnSpc>
                <a:spcPts val="3488"/>
              </a:lnSpc>
            </a:pPr>
            <a:endParaRPr lang="en-IN" sz="2490" b="1" dirty="0">
              <a:solidFill>
                <a:schemeClr val="tx2">
                  <a:lumMod val="60000"/>
                  <a:lumOff val="40000"/>
                </a:schemeClr>
              </a:solidFill>
              <a:latin typeface="Canva Sans" panose="020B0604020202020204" charset="0"/>
              <a:ea typeface="Nirmala UI Semilight" panose="020B0402040204020203" pitchFamily="34" charset="0"/>
              <a:cs typeface="Nirmala UI Semilight" panose="020B0402040204020203" pitchFamily="34" charset="0"/>
            </a:endParaRPr>
          </a:p>
          <a:p>
            <a:pPr>
              <a:lnSpc>
                <a:spcPts val="3488"/>
              </a:lnSpc>
            </a:pPr>
            <a:endParaRPr lang="en-US" sz="2490" b="1" dirty="0">
              <a:solidFill>
                <a:schemeClr val="bg1"/>
              </a:solidFill>
              <a:latin typeface="Canva Sans" panose="020B0604020202020204" charset="0"/>
            </a:endParaRPr>
          </a:p>
          <a:p>
            <a:pPr algn="l">
              <a:lnSpc>
                <a:spcPts val="3488"/>
              </a:lnSpc>
            </a:pPr>
            <a:endParaRPr lang="en-US" sz="2492" b="1" dirty="0">
              <a:solidFill>
                <a:srgbClr val="FFFFFF"/>
              </a:solidFill>
              <a:latin typeface="Canva Sans"/>
              <a:ea typeface="Canva Sans"/>
              <a:cs typeface="Canva Sans"/>
              <a:sym typeface="Canva Sans"/>
            </a:endParaRPr>
          </a:p>
        </p:txBody>
      </p:sp>
      <p:pic>
        <p:nvPicPr>
          <p:cNvPr id="13" name="Picture 12">
            <a:extLst>
              <a:ext uri="{FF2B5EF4-FFF2-40B4-BE49-F238E27FC236}">
                <a16:creationId xmlns:a16="http://schemas.microsoft.com/office/drawing/2014/main" id="{32318A54-0461-3758-61FD-4F82EF288F79}"/>
              </a:ext>
            </a:extLst>
          </p:cNvPr>
          <p:cNvPicPr>
            <a:picLocks noChangeAspect="1"/>
          </p:cNvPicPr>
          <p:nvPr/>
        </p:nvPicPr>
        <p:blipFill>
          <a:blip r:embed="rId5"/>
          <a:stretch>
            <a:fillRect/>
          </a:stretch>
        </p:blipFill>
        <p:spPr>
          <a:xfrm>
            <a:off x="1038225" y="3478009"/>
            <a:ext cx="10505976" cy="2046491"/>
          </a:xfrm>
          <a:prstGeom prst="rect">
            <a:avLst/>
          </a:prstGeom>
        </p:spPr>
      </p:pic>
      <p:pic>
        <p:nvPicPr>
          <p:cNvPr id="16" name="Picture 15">
            <a:extLst>
              <a:ext uri="{FF2B5EF4-FFF2-40B4-BE49-F238E27FC236}">
                <a16:creationId xmlns:a16="http://schemas.microsoft.com/office/drawing/2014/main" id="{6610585F-B61C-BD7A-AD01-FC6BFD4CA7F8}"/>
              </a:ext>
            </a:extLst>
          </p:cNvPr>
          <p:cNvPicPr>
            <a:picLocks noChangeAspect="1"/>
          </p:cNvPicPr>
          <p:nvPr/>
        </p:nvPicPr>
        <p:blipFill>
          <a:blip r:embed="rId6"/>
          <a:stretch>
            <a:fillRect/>
          </a:stretch>
        </p:blipFill>
        <p:spPr>
          <a:xfrm>
            <a:off x="1028700" y="7654911"/>
            <a:ext cx="10501701" cy="19850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DFDF0-4ADA-5BC2-22F7-13F98EE2CA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5A78CD-BD76-DE92-5A57-EE43BDE45719}"/>
              </a:ext>
            </a:extLst>
          </p:cNvPr>
          <p:cNvSpPr/>
          <p:nvPr/>
        </p:nvSpPr>
        <p:spPr>
          <a:xfrm>
            <a:off x="-1295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39CEB082-A68B-D893-B955-32A293072B8B}"/>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EE2A4592-D990-66AE-9B10-93CC5E13655A}"/>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8036BD89-A76A-0499-A751-88E15C46D8F7}"/>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535693FE-8751-7329-7431-5620C82DED7E}"/>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DBF0F291-0668-D6D8-8FBF-30C76F4B111C}"/>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E1BA3A6D-4191-590B-9C67-0E6D8F1ACBE6}"/>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677337CD-0CA6-65AF-62A3-5C192295CE8D}"/>
              </a:ext>
            </a:extLst>
          </p:cNvPr>
          <p:cNvSpPr/>
          <p:nvPr/>
        </p:nvSpPr>
        <p:spPr>
          <a:xfrm>
            <a:off x="11810901" y="3406572"/>
            <a:ext cx="4901199" cy="4901199"/>
          </a:xfrm>
          <a:custGeom>
            <a:avLst/>
            <a:gdLst/>
            <a:ahLst/>
            <a:cxnLst/>
            <a:rect l="l" t="t" r="r" b="b"/>
            <a:pathLst>
              <a:path w="4901199" h="4901199">
                <a:moveTo>
                  <a:pt x="0" y="0"/>
                </a:moveTo>
                <a:lnTo>
                  <a:pt x="4901199" y="0"/>
                </a:lnTo>
                <a:lnTo>
                  <a:pt x="4901199" y="4901199"/>
                </a:lnTo>
                <a:lnTo>
                  <a:pt x="0" y="4901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a:extLst>
              <a:ext uri="{FF2B5EF4-FFF2-40B4-BE49-F238E27FC236}">
                <a16:creationId xmlns:a16="http://schemas.microsoft.com/office/drawing/2014/main" id="{0BFCDC71-EB21-389B-AD6D-0CF03F2A529F}"/>
              </a:ext>
            </a:extLst>
          </p:cNvPr>
          <p:cNvSpPr txBox="1"/>
          <p:nvPr/>
        </p:nvSpPr>
        <p:spPr>
          <a:xfrm>
            <a:off x="1028700" y="647061"/>
            <a:ext cx="8419036" cy="1641475"/>
          </a:xfrm>
          <a:prstGeom prst="rect">
            <a:avLst/>
          </a:prstGeom>
        </p:spPr>
        <p:txBody>
          <a:bodyPr lIns="0" tIns="0" rIns="0" bIns="0" rtlCol="0" anchor="t">
            <a:spAutoFit/>
          </a:bodyPr>
          <a:lstStyle/>
          <a:p>
            <a:pPr>
              <a:lnSpc>
                <a:spcPts val="6403"/>
              </a:lnSpc>
            </a:pPr>
            <a:endParaRPr lang="en-US" sz="7060" dirty="0">
              <a:solidFill>
                <a:schemeClr val="bg1"/>
              </a:solidFill>
              <a:latin typeface="Proxima Nova Bold" panose="020B0604020202020204" charset="0"/>
            </a:endParaRPr>
          </a:p>
          <a:p>
            <a:pPr algn="l">
              <a:lnSpc>
                <a:spcPts val="6403"/>
              </a:lnSpc>
            </a:pPr>
            <a:endParaRPr lang="en-US" sz="6157" b="1" dirty="0">
              <a:solidFill>
                <a:schemeClr val="bg1"/>
              </a:solidFill>
              <a:latin typeface="Proxima Nova Bold"/>
              <a:ea typeface="Proxima Nova Bold"/>
              <a:cs typeface="Proxima Nova Bold"/>
              <a:sym typeface="Proxima Nova Bold"/>
            </a:endParaRPr>
          </a:p>
        </p:txBody>
      </p:sp>
      <p:sp>
        <p:nvSpPr>
          <p:cNvPr id="11" name="TextBox 11">
            <a:extLst>
              <a:ext uri="{FF2B5EF4-FFF2-40B4-BE49-F238E27FC236}">
                <a16:creationId xmlns:a16="http://schemas.microsoft.com/office/drawing/2014/main" id="{C9941AE3-EDF5-1290-8A34-EBC34340E265}"/>
              </a:ext>
            </a:extLst>
          </p:cNvPr>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15" name="TextBox 15">
            <a:extLst>
              <a:ext uri="{FF2B5EF4-FFF2-40B4-BE49-F238E27FC236}">
                <a16:creationId xmlns:a16="http://schemas.microsoft.com/office/drawing/2014/main" id="{5E063872-B483-8634-021B-43EC73C2D861}"/>
              </a:ext>
            </a:extLst>
          </p:cNvPr>
          <p:cNvSpPr txBox="1"/>
          <p:nvPr/>
        </p:nvSpPr>
        <p:spPr>
          <a:xfrm>
            <a:off x="1102876" y="2912564"/>
            <a:ext cx="8419036" cy="1316835"/>
          </a:xfrm>
          <a:prstGeom prst="rect">
            <a:avLst/>
          </a:prstGeom>
        </p:spPr>
        <p:txBody>
          <a:bodyPr lIns="0" tIns="0" rIns="0" bIns="0" rtlCol="0" anchor="t">
            <a:spAutoFit/>
          </a:bodyPr>
          <a:lstStyle/>
          <a:p>
            <a:pPr algn="l">
              <a:lnSpc>
                <a:spcPts val="3488"/>
              </a:lnSpc>
            </a:pPr>
            <a:endParaRPr lang="en-IN" sz="2490" dirty="0">
              <a:solidFill>
                <a:schemeClr val="bg1"/>
              </a:solidFill>
              <a:latin typeface="Canva Sans" panose="020B0604020202020204" charset="0"/>
            </a:endParaRPr>
          </a:p>
          <a:p>
            <a:pPr>
              <a:lnSpc>
                <a:spcPts val="3488"/>
              </a:lnSpc>
            </a:pPr>
            <a:endParaRPr lang="en-US" sz="2490" b="1" dirty="0">
              <a:solidFill>
                <a:schemeClr val="bg1"/>
              </a:solidFill>
              <a:latin typeface="Canva Sans" panose="020B0604020202020204" charset="0"/>
            </a:endParaRPr>
          </a:p>
          <a:p>
            <a:pPr algn="l">
              <a:lnSpc>
                <a:spcPts val="3488"/>
              </a:lnSpc>
            </a:pPr>
            <a:endParaRPr lang="en-US" sz="2492" b="1" dirty="0">
              <a:solidFill>
                <a:srgbClr val="FFFFFF"/>
              </a:solidFill>
              <a:latin typeface="Canva Sans"/>
              <a:ea typeface="Canva Sans"/>
              <a:cs typeface="Canva Sans"/>
              <a:sym typeface="Canva Sans"/>
            </a:endParaRPr>
          </a:p>
        </p:txBody>
      </p:sp>
      <p:pic>
        <p:nvPicPr>
          <p:cNvPr id="13" name="Picture 12">
            <a:extLst>
              <a:ext uri="{FF2B5EF4-FFF2-40B4-BE49-F238E27FC236}">
                <a16:creationId xmlns:a16="http://schemas.microsoft.com/office/drawing/2014/main" id="{F3CA9A6D-1B51-FE16-B79B-28268F080CFC}"/>
              </a:ext>
            </a:extLst>
          </p:cNvPr>
          <p:cNvPicPr>
            <a:picLocks noChangeAspect="1"/>
          </p:cNvPicPr>
          <p:nvPr/>
        </p:nvPicPr>
        <p:blipFill>
          <a:blip r:embed="rId5"/>
          <a:stretch>
            <a:fillRect/>
          </a:stretch>
        </p:blipFill>
        <p:spPr>
          <a:xfrm>
            <a:off x="1537799" y="1257300"/>
            <a:ext cx="4901199" cy="8077200"/>
          </a:xfrm>
          <a:prstGeom prst="rect">
            <a:avLst/>
          </a:prstGeom>
        </p:spPr>
      </p:pic>
    </p:spTree>
    <p:extLst>
      <p:ext uri="{BB962C8B-B14F-4D97-AF65-F5344CB8AC3E}">
        <p14:creationId xmlns:p14="http://schemas.microsoft.com/office/powerpoint/2010/main" val="411241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D3237-C685-B283-976F-1B0A6DB839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C2E9889-CC7D-D61E-3FE7-7A66D258B6E6}"/>
              </a:ext>
            </a:extLst>
          </p:cNvPr>
          <p:cNvSpPr/>
          <p:nvPr/>
        </p:nvSpPr>
        <p:spPr>
          <a:xfrm>
            <a:off x="0" y="-1509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a:extLst>
              <a:ext uri="{FF2B5EF4-FFF2-40B4-BE49-F238E27FC236}">
                <a16:creationId xmlns:a16="http://schemas.microsoft.com/office/drawing/2014/main" id="{FB07B5B2-6C41-A3CF-49BF-8BC0E141476C}"/>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34F4EE63-136C-695D-E70B-182B1C79EF17}"/>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22C4FF32-A9C3-89CB-12C5-028DC914DB64}"/>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8F813D69-F0E3-E067-0761-EB1C9A4E600A}"/>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A4D92D8C-F386-FBF8-F07B-8931036CE797}"/>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D6A08389-D34F-2DB8-50B5-4682255B986C}"/>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971366A3-BB95-9D71-5DEF-42E384D91BAA}"/>
              </a:ext>
            </a:extLst>
          </p:cNvPr>
          <p:cNvSpPr/>
          <p:nvPr/>
        </p:nvSpPr>
        <p:spPr>
          <a:xfrm>
            <a:off x="11810901" y="3406572"/>
            <a:ext cx="4901199" cy="4901199"/>
          </a:xfrm>
          <a:custGeom>
            <a:avLst/>
            <a:gdLst/>
            <a:ahLst/>
            <a:cxnLst/>
            <a:rect l="l" t="t" r="r" b="b"/>
            <a:pathLst>
              <a:path w="4901199" h="4901199">
                <a:moveTo>
                  <a:pt x="0" y="0"/>
                </a:moveTo>
                <a:lnTo>
                  <a:pt x="4901199" y="0"/>
                </a:lnTo>
                <a:lnTo>
                  <a:pt x="4901199" y="4901199"/>
                </a:lnTo>
                <a:lnTo>
                  <a:pt x="0" y="4901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a:extLst>
              <a:ext uri="{FF2B5EF4-FFF2-40B4-BE49-F238E27FC236}">
                <a16:creationId xmlns:a16="http://schemas.microsoft.com/office/drawing/2014/main" id="{1CF91C5D-BE94-12F6-5C1A-0417112E1857}"/>
              </a:ext>
            </a:extLst>
          </p:cNvPr>
          <p:cNvSpPr txBox="1"/>
          <p:nvPr/>
        </p:nvSpPr>
        <p:spPr>
          <a:xfrm>
            <a:off x="2341374" y="516960"/>
            <a:ext cx="8419036" cy="3282950"/>
          </a:xfrm>
          <a:prstGeom prst="rect">
            <a:avLst/>
          </a:prstGeom>
        </p:spPr>
        <p:txBody>
          <a:bodyPr lIns="0" tIns="0" rIns="0" bIns="0" rtlCol="0" anchor="t">
            <a:spAutoFit/>
          </a:bodyPr>
          <a:lstStyle/>
          <a:p>
            <a:pPr algn="ctr">
              <a:lnSpc>
                <a:spcPts val="6403"/>
              </a:lnSpc>
            </a:pPr>
            <a:r>
              <a:rPr lang="en-US" sz="7060" dirty="0">
                <a:solidFill>
                  <a:schemeClr val="bg1"/>
                </a:solidFill>
                <a:latin typeface="Proxima Nova Bold" panose="020B0604020202020204" charset="0"/>
              </a:rPr>
              <a:t>Running Total of Credit Card Transactions</a:t>
            </a:r>
          </a:p>
          <a:p>
            <a:pPr algn="l">
              <a:lnSpc>
                <a:spcPts val="6403"/>
              </a:lnSpc>
            </a:pPr>
            <a:endParaRPr lang="en-US" sz="6157" b="1" dirty="0">
              <a:solidFill>
                <a:schemeClr val="bg1"/>
              </a:solidFill>
              <a:latin typeface="Proxima Nova Bold"/>
              <a:ea typeface="Proxima Nova Bold"/>
              <a:cs typeface="Proxima Nova Bold"/>
              <a:sym typeface="Proxima Nova Bold"/>
            </a:endParaRPr>
          </a:p>
        </p:txBody>
      </p:sp>
      <p:sp>
        <p:nvSpPr>
          <p:cNvPr id="12" name="TextBox 12">
            <a:extLst>
              <a:ext uri="{FF2B5EF4-FFF2-40B4-BE49-F238E27FC236}">
                <a16:creationId xmlns:a16="http://schemas.microsoft.com/office/drawing/2014/main" id="{956CABD9-C2A7-4D28-DC7F-8A98D0FBC4B8}"/>
              </a:ext>
            </a:extLst>
          </p:cNvPr>
          <p:cNvSpPr txBox="1"/>
          <p:nvPr/>
        </p:nvSpPr>
        <p:spPr>
          <a:xfrm>
            <a:off x="1028700" y="9210675"/>
            <a:ext cx="6230620" cy="389191"/>
          </a:xfrm>
          <a:prstGeom prst="rect">
            <a:avLst/>
          </a:prstGeom>
        </p:spPr>
        <p:txBody>
          <a:bodyPr lIns="0" tIns="0" rIns="0" bIns="0" rtlCol="0" anchor="t">
            <a:spAutoFit/>
          </a:bodyPr>
          <a:lstStyle/>
          <a:p>
            <a:pPr algn="l">
              <a:lnSpc>
                <a:spcPts val="3223"/>
              </a:lnSpc>
            </a:pPr>
            <a:endParaRPr lang="en-US" sz="2302" dirty="0">
              <a:solidFill>
                <a:srgbClr val="5CE1E6"/>
              </a:solidFill>
              <a:latin typeface="DM Sans"/>
              <a:ea typeface="DM Sans"/>
              <a:cs typeface="DM Sans"/>
              <a:sym typeface="DM Sans"/>
            </a:endParaRPr>
          </a:p>
        </p:txBody>
      </p:sp>
      <p:sp>
        <p:nvSpPr>
          <p:cNvPr id="18" name="TextBox 18">
            <a:extLst>
              <a:ext uri="{FF2B5EF4-FFF2-40B4-BE49-F238E27FC236}">
                <a16:creationId xmlns:a16="http://schemas.microsoft.com/office/drawing/2014/main" id="{ECBCE7A0-17FF-653D-3F38-6955D4A005E5}"/>
              </a:ext>
            </a:extLst>
          </p:cNvPr>
          <p:cNvSpPr txBox="1"/>
          <p:nvPr/>
        </p:nvSpPr>
        <p:spPr>
          <a:xfrm>
            <a:off x="1028700" y="7437278"/>
            <a:ext cx="8419036" cy="419154"/>
          </a:xfrm>
          <a:prstGeom prst="rect">
            <a:avLst/>
          </a:prstGeom>
        </p:spPr>
        <p:txBody>
          <a:bodyPr lIns="0" tIns="0" rIns="0" bIns="0" rtlCol="0" anchor="t">
            <a:spAutoFit/>
          </a:bodyPr>
          <a:lstStyle/>
          <a:p>
            <a:pPr algn="l">
              <a:lnSpc>
                <a:spcPts val="3488"/>
              </a:lnSpc>
            </a:pPr>
            <a:endParaRPr lang="en-US" sz="2492" dirty="0">
              <a:solidFill>
                <a:srgbClr val="FFFFFF"/>
              </a:solidFill>
              <a:latin typeface="Canva Sans"/>
              <a:ea typeface="Canva Sans"/>
              <a:cs typeface="Canva Sans"/>
              <a:sym typeface="Canva Sans"/>
            </a:endParaRPr>
          </a:p>
        </p:txBody>
      </p:sp>
      <p:sp>
        <p:nvSpPr>
          <p:cNvPr id="13" name="Oval 12">
            <a:extLst>
              <a:ext uri="{FF2B5EF4-FFF2-40B4-BE49-F238E27FC236}">
                <a16:creationId xmlns:a16="http://schemas.microsoft.com/office/drawing/2014/main" id="{DFBD26CA-75E3-9081-E022-5D7FB0E2DA36}"/>
              </a:ext>
            </a:extLst>
          </p:cNvPr>
          <p:cNvSpPr/>
          <p:nvPr/>
        </p:nvSpPr>
        <p:spPr>
          <a:xfrm>
            <a:off x="1600117" y="44552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16" name="Picture 15">
            <a:extLst>
              <a:ext uri="{FF2B5EF4-FFF2-40B4-BE49-F238E27FC236}">
                <a16:creationId xmlns:a16="http://schemas.microsoft.com/office/drawing/2014/main" id="{3F8DD06A-7F50-A19A-C745-1B01C5A8C0B4}"/>
              </a:ext>
            </a:extLst>
          </p:cNvPr>
          <p:cNvPicPr>
            <a:picLocks noChangeAspect="1"/>
          </p:cNvPicPr>
          <p:nvPr/>
        </p:nvPicPr>
        <p:blipFill>
          <a:blip r:embed="rId5"/>
          <a:stretch>
            <a:fillRect/>
          </a:stretch>
        </p:blipFill>
        <p:spPr>
          <a:xfrm>
            <a:off x="1975307" y="4260530"/>
            <a:ext cx="9151170" cy="5267898"/>
          </a:xfrm>
          <a:prstGeom prst="rect">
            <a:avLst/>
          </a:prstGeom>
        </p:spPr>
      </p:pic>
    </p:spTree>
    <p:extLst>
      <p:ext uri="{BB962C8B-B14F-4D97-AF65-F5344CB8AC3E}">
        <p14:creationId xmlns:p14="http://schemas.microsoft.com/office/powerpoint/2010/main" val="289359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38689" r="-38689"/>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5240" r="-44183"/>
                </a:stretch>
              </a:blipFill>
            </p:spPr>
          </p:sp>
        </p:grpSp>
      </p:grpSp>
      <p:sp>
        <p:nvSpPr>
          <p:cNvPr id="16" name="TextBox 16"/>
          <p:cNvSpPr txBox="1"/>
          <p:nvPr/>
        </p:nvSpPr>
        <p:spPr>
          <a:xfrm>
            <a:off x="834831" y="299185"/>
            <a:ext cx="11983464" cy="2462213"/>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the 4-week moving average of the credit limit for each client</a:t>
            </a:r>
            <a:endParaRPr lang="en-US" sz="6157" b="1" u="none" strike="noStrike" dirty="0">
              <a:solidFill>
                <a:srgbClr val="FFFFFF"/>
              </a:solidFill>
              <a:latin typeface="Proxima Nova Bold"/>
              <a:ea typeface="Proxima Nova Bold"/>
              <a:cs typeface="Proxima Nova Bold"/>
              <a:sym typeface="Proxima Nova Bold"/>
            </a:endParaRPr>
          </a:p>
        </p:txBody>
      </p:sp>
      <p:sp>
        <p:nvSpPr>
          <p:cNvPr id="17" name="TextBox 17"/>
          <p:cNvSpPr txBox="1"/>
          <p:nvPr/>
        </p:nvSpPr>
        <p:spPr>
          <a:xfrm>
            <a:off x="13747728" y="9210675"/>
            <a:ext cx="3511572" cy="389191"/>
          </a:xfrm>
          <a:prstGeom prst="rect">
            <a:avLst/>
          </a:prstGeom>
        </p:spPr>
        <p:txBody>
          <a:bodyPr lIns="0" tIns="0" rIns="0" bIns="0" rtlCol="0" anchor="t">
            <a:spAutoFit/>
          </a:bodyPr>
          <a:lstStyle/>
          <a:p>
            <a:pPr algn="r">
              <a:lnSpc>
                <a:spcPts val="3223"/>
              </a:lnSpc>
            </a:pPr>
            <a:r>
              <a:rPr lang="en-US" sz="2302" dirty="0">
                <a:solidFill>
                  <a:srgbClr val="000000"/>
                </a:solidFill>
                <a:latin typeface="DM Sans"/>
                <a:ea typeface="DM Sans"/>
                <a:cs typeface="DM Sans"/>
                <a:sym typeface="DM Sans"/>
              </a:rPr>
              <a:t>I</a:t>
            </a:r>
          </a:p>
        </p:txBody>
      </p:sp>
      <p:sp>
        <p:nvSpPr>
          <p:cNvPr id="25" name="TextBox 25"/>
          <p:cNvSpPr txBox="1"/>
          <p:nvPr/>
        </p:nvSpPr>
        <p:spPr>
          <a:xfrm>
            <a:off x="871513" y="3136267"/>
            <a:ext cx="9805155" cy="1103635"/>
          </a:xfrm>
          <a:prstGeom prst="rect">
            <a:avLst/>
          </a:prstGeom>
        </p:spPr>
        <p:txBody>
          <a:bodyPr lIns="0" tIns="0" rIns="0" bIns="0" rtlCol="0" anchor="t">
            <a:spAutoFit/>
          </a:bodyPr>
          <a:lstStyle/>
          <a:p>
            <a:pPr algn="just">
              <a:lnSpc>
                <a:spcPts val="2946"/>
              </a:lnSpc>
            </a:pPr>
            <a:endParaRPr lang="en-IN" sz="2490" dirty="0">
              <a:solidFill>
                <a:schemeClr val="bg1"/>
              </a:solidFill>
              <a:latin typeface="Canva Sans" panose="020B0604020202020204" charset="0"/>
            </a:endParaRPr>
          </a:p>
          <a:p>
            <a:endParaRPr lang="en-IN" sz="2490" b="1" dirty="0">
              <a:solidFill>
                <a:schemeClr val="bg1"/>
              </a:solidFill>
              <a:latin typeface="Canva Sans" panose="020B0604020202020204" charset="0"/>
            </a:endParaRPr>
          </a:p>
          <a:p>
            <a:pPr algn="just">
              <a:lnSpc>
                <a:spcPts val="2946"/>
              </a:lnSpc>
            </a:pPr>
            <a:endParaRPr lang="en-US" sz="2104" dirty="0">
              <a:solidFill>
                <a:srgbClr val="FFFFFF"/>
              </a:solidFill>
              <a:latin typeface="Canva Sans"/>
              <a:ea typeface="Canva Sans"/>
              <a:cs typeface="Canva Sans"/>
              <a:sym typeface="Canva Sans"/>
            </a:endParaRPr>
          </a:p>
        </p:txBody>
      </p:sp>
      <p:sp>
        <p:nvSpPr>
          <p:cNvPr id="18" name="Oval 17">
            <a:extLst>
              <a:ext uri="{FF2B5EF4-FFF2-40B4-BE49-F238E27FC236}">
                <a16:creationId xmlns:a16="http://schemas.microsoft.com/office/drawing/2014/main" id="{72056C99-AC7C-DC69-F2EC-3BC2B04F9B34}"/>
              </a:ext>
            </a:extLst>
          </p:cNvPr>
          <p:cNvSpPr/>
          <p:nvPr/>
        </p:nvSpPr>
        <p:spPr>
          <a:xfrm>
            <a:off x="571174" y="299185"/>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0" name="Picture 19">
            <a:extLst>
              <a:ext uri="{FF2B5EF4-FFF2-40B4-BE49-F238E27FC236}">
                <a16:creationId xmlns:a16="http://schemas.microsoft.com/office/drawing/2014/main" id="{60C3F5C3-09F5-1871-1552-C57BC516E2C3}"/>
              </a:ext>
            </a:extLst>
          </p:cNvPr>
          <p:cNvPicPr>
            <a:picLocks noChangeAspect="1"/>
          </p:cNvPicPr>
          <p:nvPr/>
        </p:nvPicPr>
        <p:blipFill>
          <a:blip r:embed="rId5"/>
          <a:stretch>
            <a:fillRect/>
          </a:stretch>
        </p:blipFill>
        <p:spPr>
          <a:xfrm>
            <a:off x="1749977" y="3821960"/>
            <a:ext cx="10144070" cy="5969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p:cNvGrpSpPr/>
          <p:nvPr/>
        </p:nvGrpSpPr>
        <p:grpSpPr>
          <a:xfrm>
            <a:off x="14261500" y="0"/>
            <a:ext cx="4026500" cy="10287000"/>
            <a:chOff x="0" y="0"/>
            <a:chExt cx="1060477" cy="2709333"/>
          </a:xfrm>
        </p:grpSpPr>
        <p:sp>
          <p:nvSpPr>
            <p:cNvPr id="4" name="Freeform 4"/>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947537" y="0"/>
            <a:ext cx="6254309" cy="10287000"/>
            <a:chOff x="0" y="0"/>
            <a:chExt cx="1647225" cy="2709333"/>
          </a:xfrm>
        </p:grpSpPr>
        <p:sp>
          <p:nvSpPr>
            <p:cNvPr id="7" name="Freeform 7"/>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355784" y="1465863"/>
            <a:ext cx="4903516" cy="7355274"/>
            <a:chOff x="0" y="0"/>
            <a:chExt cx="6538021" cy="9807032"/>
          </a:xfrm>
        </p:grpSpPr>
        <p:grpSp>
          <p:nvGrpSpPr>
            <p:cNvPr id="10" name="Group 10"/>
            <p:cNvGrpSpPr>
              <a:grpSpLocks noChangeAspect="1"/>
            </p:cNvGrpSpPr>
            <p:nvPr/>
          </p:nvGrpSpPr>
          <p:grpSpPr>
            <a:xfrm>
              <a:off x="0" y="0"/>
              <a:ext cx="6538021" cy="653802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4712" r="-24712"/>
                </a:stretch>
              </a:blipFill>
            </p:spPr>
          </p:sp>
        </p:grpSp>
        <p:grpSp>
          <p:nvGrpSpPr>
            <p:cNvPr id="13" name="Group 13"/>
            <p:cNvGrpSpPr>
              <a:grpSpLocks noChangeAspect="1"/>
            </p:cNvGrpSpPr>
            <p:nvPr/>
          </p:nvGrpSpPr>
          <p:grpSpPr>
            <a:xfrm>
              <a:off x="0" y="3269011"/>
              <a:ext cx="6538021" cy="6538021"/>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56" r="-46067"/>
                </a:stretch>
              </a:blipFill>
            </p:spPr>
          </p:sp>
        </p:grpSp>
      </p:grpSp>
      <p:sp>
        <p:nvSpPr>
          <p:cNvPr id="16" name="TextBox 16"/>
          <p:cNvSpPr txBox="1"/>
          <p:nvPr/>
        </p:nvSpPr>
        <p:spPr>
          <a:xfrm>
            <a:off x="1992934" y="573766"/>
            <a:ext cx="7688892" cy="2462213"/>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the mom% growth on transaction amount</a:t>
            </a:r>
          </a:p>
        </p:txBody>
      </p:sp>
      <p:sp>
        <p:nvSpPr>
          <p:cNvPr id="19" name="TextBox 19"/>
          <p:cNvSpPr txBox="1"/>
          <p:nvPr/>
        </p:nvSpPr>
        <p:spPr>
          <a:xfrm>
            <a:off x="1028700" y="3666894"/>
            <a:ext cx="10096500" cy="941733"/>
          </a:xfrm>
          <a:prstGeom prst="rect">
            <a:avLst/>
          </a:prstGeom>
        </p:spPr>
        <p:txBody>
          <a:bodyPr wrap="square" lIns="0" tIns="0" rIns="0" bIns="0" rtlCol="0" anchor="t">
            <a:spAutoFit/>
          </a:bodyPr>
          <a:lstStyle/>
          <a:p>
            <a:pPr algn="l">
              <a:lnSpc>
                <a:spcPts val="3760"/>
              </a:lnSpc>
            </a:pPr>
            <a:endParaRPr lang="en-US" sz="2690" b="1" dirty="0">
              <a:solidFill>
                <a:schemeClr val="tx2">
                  <a:lumMod val="60000"/>
                  <a:lumOff val="40000"/>
                </a:schemeClr>
              </a:solidFill>
              <a:latin typeface="Canva Sans" panose="020B0604020202020204" charset="0"/>
            </a:endParaRPr>
          </a:p>
          <a:p>
            <a:pPr algn="l">
              <a:lnSpc>
                <a:spcPts val="3760"/>
              </a:lnSpc>
            </a:pPr>
            <a:endParaRPr lang="en-US" sz="2686" dirty="0">
              <a:solidFill>
                <a:srgbClr val="FFFFFF"/>
              </a:solidFill>
              <a:latin typeface="Canva Sans"/>
              <a:ea typeface="Canva Sans"/>
              <a:cs typeface="Canva Sans"/>
              <a:sym typeface="Canva Sans"/>
            </a:endParaRPr>
          </a:p>
        </p:txBody>
      </p:sp>
      <p:sp>
        <p:nvSpPr>
          <p:cNvPr id="17" name="Oval 16">
            <a:extLst>
              <a:ext uri="{FF2B5EF4-FFF2-40B4-BE49-F238E27FC236}">
                <a16:creationId xmlns:a16="http://schemas.microsoft.com/office/drawing/2014/main" id="{8B95C6B5-4400-7B94-E32B-3C0909A08AE7}"/>
              </a:ext>
            </a:extLst>
          </p:cNvPr>
          <p:cNvSpPr/>
          <p:nvPr/>
        </p:nvSpPr>
        <p:spPr>
          <a:xfrm>
            <a:off x="949946" y="54753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0" name="Picture 19">
            <a:extLst>
              <a:ext uri="{FF2B5EF4-FFF2-40B4-BE49-F238E27FC236}">
                <a16:creationId xmlns:a16="http://schemas.microsoft.com/office/drawing/2014/main" id="{97E3E7B6-7317-C78C-3E65-4F4524602584}"/>
              </a:ext>
            </a:extLst>
          </p:cNvPr>
          <p:cNvPicPr>
            <a:picLocks noChangeAspect="1"/>
          </p:cNvPicPr>
          <p:nvPr/>
        </p:nvPicPr>
        <p:blipFill>
          <a:blip r:embed="rId5"/>
          <a:stretch>
            <a:fillRect/>
          </a:stretch>
        </p:blipFill>
        <p:spPr>
          <a:xfrm>
            <a:off x="1864347" y="3913692"/>
            <a:ext cx="9021100" cy="53770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2EB01-A525-A0C0-336B-12DDC900C1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4A7002-0963-763A-05AA-427F67B84FCA}"/>
              </a:ext>
            </a:extLst>
          </p:cNvPr>
          <p:cNvSpPr/>
          <p:nvPr/>
        </p:nvSpPr>
        <p:spPr>
          <a:xfrm>
            <a:off x="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3" name="Group 3">
            <a:extLst>
              <a:ext uri="{FF2B5EF4-FFF2-40B4-BE49-F238E27FC236}">
                <a16:creationId xmlns:a16="http://schemas.microsoft.com/office/drawing/2014/main" id="{AE69484B-5AAE-AF36-B17B-547267D81055}"/>
              </a:ext>
            </a:extLst>
          </p:cNvPr>
          <p:cNvGrpSpPr/>
          <p:nvPr/>
        </p:nvGrpSpPr>
        <p:grpSpPr>
          <a:xfrm>
            <a:off x="14261500" y="0"/>
            <a:ext cx="4026500" cy="10287000"/>
            <a:chOff x="0" y="0"/>
            <a:chExt cx="1060477" cy="2709333"/>
          </a:xfrm>
        </p:grpSpPr>
        <p:sp>
          <p:nvSpPr>
            <p:cNvPr id="4" name="Freeform 4">
              <a:extLst>
                <a:ext uri="{FF2B5EF4-FFF2-40B4-BE49-F238E27FC236}">
                  <a16:creationId xmlns:a16="http://schemas.microsoft.com/office/drawing/2014/main" id="{B3D689B1-D339-D3B2-85E5-73F75079D8E7}"/>
                </a:ext>
              </a:extLst>
            </p:cNvPr>
            <p:cNvSpPr/>
            <p:nvPr/>
          </p:nvSpPr>
          <p:spPr>
            <a:xfrm>
              <a:off x="0" y="0"/>
              <a:ext cx="1060477" cy="2709333"/>
            </a:xfrm>
            <a:custGeom>
              <a:avLst/>
              <a:gdLst/>
              <a:ahLst/>
              <a:cxnLst/>
              <a:rect l="l" t="t" r="r" b="b"/>
              <a:pathLst>
                <a:path w="1060477" h="2709333">
                  <a:moveTo>
                    <a:pt x="0" y="0"/>
                  </a:moveTo>
                  <a:lnTo>
                    <a:pt x="1060477" y="0"/>
                  </a:lnTo>
                  <a:lnTo>
                    <a:pt x="1060477" y="2709333"/>
                  </a:lnTo>
                  <a:lnTo>
                    <a:pt x="0" y="2709333"/>
                  </a:lnTo>
                  <a:close/>
                </a:path>
              </a:pathLst>
            </a:custGeom>
            <a:solidFill>
              <a:srgbClr val="5CE1E6"/>
            </a:solidFill>
          </p:spPr>
        </p:sp>
        <p:sp>
          <p:nvSpPr>
            <p:cNvPr id="5" name="TextBox 5">
              <a:extLst>
                <a:ext uri="{FF2B5EF4-FFF2-40B4-BE49-F238E27FC236}">
                  <a16:creationId xmlns:a16="http://schemas.microsoft.com/office/drawing/2014/main" id="{CB29179B-2067-9F08-F46B-2942B1FFA3BD}"/>
                </a:ext>
              </a:extLst>
            </p:cNvPr>
            <p:cNvSpPr txBox="1"/>
            <p:nvPr/>
          </p:nvSpPr>
          <p:spPr>
            <a:xfrm>
              <a:off x="0" y="-38100"/>
              <a:ext cx="106047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CEB4E03-3154-23C0-AC25-45D5590C3B19}"/>
              </a:ext>
            </a:extLst>
          </p:cNvPr>
          <p:cNvGrpSpPr/>
          <p:nvPr/>
        </p:nvGrpSpPr>
        <p:grpSpPr>
          <a:xfrm>
            <a:off x="-5947537" y="0"/>
            <a:ext cx="6254309" cy="10287000"/>
            <a:chOff x="0" y="0"/>
            <a:chExt cx="1647225" cy="2709333"/>
          </a:xfrm>
        </p:grpSpPr>
        <p:sp>
          <p:nvSpPr>
            <p:cNvPr id="7" name="Freeform 7">
              <a:extLst>
                <a:ext uri="{FF2B5EF4-FFF2-40B4-BE49-F238E27FC236}">
                  <a16:creationId xmlns:a16="http://schemas.microsoft.com/office/drawing/2014/main" id="{F75D8310-F379-54F9-7D62-BE59291F3149}"/>
                </a:ext>
              </a:extLst>
            </p:cNvPr>
            <p:cNvSpPr/>
            <p:nvPr/>
          </p:nvSpPr>
          <p:spPr>
            <a:xfrm>
              <a:off x="0" y="0"/>
              <a:ext cx="1647225" cy="2709333"/>
            </a:xfrm>
            <a:custGeom>
              <a:avLst/>
              <a:gdLst/>
              <a:ahLst/>
              <a:cxnLst/>
              <a:rect l="l" t="t" r="r" b="b"/>
              <a:pathLst>
                <a:path w="1647225" h="2709333">
                  <a:moveTo>
                    <a:pt x="0" y="0"/>
                  </a:moveTo>
                  <a:lnTo>
                    <a:pt x="1647225" y="0"/>
                  </a:lnTo>
                  <a:lnTo>
                    <a:pt x="1647225" y="2709333"/>
                  </a:lnTo>
                  <a:lnTo>
                    <a:pt x="0" y="2709333"/>
                  </a:lnTo>
                  <a:close/>
                </a:path>
              </a:pathLst>
            </a:custGeom>
            <a:solidFill>
              <a:srgbClr val="5CE1E6"/>
            </a:solidFill>
          </p:spPr>
        </p:sp>
        <p:sp>
          <p:nvSpPr>
            <p:cNvPr id="8" name="TextBox 8">
              <a:extLst>
                <a:ext uri="{FF2B5EF4-FFF2-40B4-BE49-F238E27FC236}">
                  <a16:creationId xmlns:a16="http://schemas.microsoft.com/office/drawing/2014/main" id="{B9AE0D11-C3D5-6B06-3C77-21D5D8D711BD}"/>
                </a:ext>
              </a:extLst>
            </p:cNvPr>
            <p:cNvSpPr txBox="1"/>
            <p:nvPr/>
          </p:nvSpPr>
          <p:spPr>
            <a:xfrm>
              <a:off x="0" y="-38100"/>
              <a:ext cx="1647225"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93E6191F-76EA-7E0A-6A25-0BC839D1E406}"/>
              </a:ext>
            </a:extLst>
          </p:cNvPr>
          <p:cNvGrpSpPr/>
          <p:nvPr/>
        </p:nvGrpSpPr>
        <p:grpSpPr>
          <a:xfrm>
            <a:off x="12355784" y="1465863"/>
            <a:ext cx="4903516" cy="7355274"/>
            <a:chOff x="0" y="0"/>
            <a:chExt cx="6538021" cy="9807032"/>
          </a:xfrm>
        </p:grpSpPr>
        <p:grpSp>
          <p:nvGrpSpPr>
            <p:cNvPr id="10" name="Group 10">
              <a:extLst>
                <a:ext uri="{FF2B5EF4-FFF2-40B4-BE49-F238E27FC236}">
                  <a16:creationId xmlns:a16="http://schemas.microsoft.com/office/drawing/2014/main" id="{1FDE072B-4232-F247-F16B-16D3DB62383F}"/>
                </a:ext>
              </a:extLst>
            </p:cNvPr>
            <p:cNvGrpSpPr>
              <a:grpSpLocks noChangeAspect="1"/>
            </p:cNvGrpSpPr>
            <p:nvPr/>
          </p:nvGrpSpPr>
          <p:grpSpPr>
            <a:xfrm>
              <a:off x="0" y="0"/>
              <a:ext cx="6538021" cy="6538021"/>
              <a:chOff x="0" y="0"/>
              <a:chExt cx="6350000" cy="6350000"/>
            </a:xfrm>
          </p:grpSpPr>
          <p:sp>
            <p:nvSpPr>
              <p:cNvPr id="11" name="Freeform 11">
                <a:extLst>
                  <a:ext uri="{FF2B5EF4-FFF2-40B4-BE49-F238E27FC236}">
                    <a16:creationId xmlns:a16="http://schemas.microsoft.com/office/drawing/2014/main" id="{4BCCE9E0-0BFE-355F-541A-A5146A9C7034}"/>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a:extLst>
                  <a:ext uri="{FF2B5EF4-FFF2-40B4-BE49-F238E27FC236}">
                    <a16:creationId xmlns:a16="http://schemas.microsoft.com/office/drawing/2014/main" id="{F70C8126-C454-2273-A398-4E2D069AA86E}"/>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4712" r="-24712"/>
                </a:stretch>
              </a:blipFill>
            </p:spPr>
          </p:sp>
        </p:grpSp>
        <p:grpSp>
          <p:nvGrpSpPr>
            <p:cNvPr id="13" name="Group 13">
              <a:extLst>
                <a:ext uri="{FF2B5EF4-FFF2-40B4-BE49-F238E27FC236}">
                  <a16:creationId xmlns:a16="http://schemas.microsoft.com/office/drawing/2014/main" id="{0106254F-3BCD-DDE6-9085-9415669DCABF}"/>
                </a:ext>
              </a:extLst>
            </p:cNvPr>
            <p:cNvGrpSpPr>
              <a:grpSpLocks noChangeAspect="1"/>
            </p:cNvGrpSpPr>
            <p:nvPr/>
          </p:nvGrpSpPr>
          <p:grpSpPr>
            <a:xfrm>
              <a:off x="0" y="3269011"/>
              <a:ext cx="6538021" cy="6538021"/>
              <a:chOff x="0" y="0"/>
              <a:chExt cx="6350000" cy="6350000"/>
            </a:xfrm>
          </p:grpSpPr>
          <p:sp>
            <p:nvSpPr>
              <p:cNvPr id="14" name="Freeform 14">
                <a:extLst>
                  <a:ext uri="{FF2B5EF4-FFF2-40B4-BE49-F238E27FC236}">
                    <a16:creationId xmlns:a16="http://schemas.microsoft.com/office/drawing/2014/main" id="{C33093B1-64FE-32CB-286F-E882A5FBA661}"/>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5" name="Freeform 15">
                <a:extLst>
                  <a:ext uri="{FF2B5EF4-FFF2-40B4-BE49-F238E27FC236}">
                    <a16:creationId xmlns:a16="http://schemas.microsoft.com/office/drawing/2014/main" id="{600ACFB8-A01F-6F68-C8AF-673E2A3085BE}"/>
                  </a:ext>
                </a:extLst>
              </p:cNvPr>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56" r="-46067"/>
                </a:stretch>
              </a:blipFill>
            </p:spPr>
          </p:sp>
        </p:grpSp>
      </p:grpSp>
      <p:sp>
        <p:nvSpPr>
          <p:cNvPr id="16" name="TextBox 16">
            <a:extLst>
              <a:ext uri="{FF2B5EF4-FFF2-40B4-BE49-F238E27FC236}">
                <a16:creationId xmlns:a16="http://schemas.microsoft.com/office/drawing/2014/main" id="{E86A288B-0EB6-9957-5938-32087A888BE7}"/>
              </a:ext>
            </a:extLst>
          </p:cNvPr>
          <p:cNvSpPr txBox="1"/>
          <p:nvPr/>
        </p:nvSpPr>
        <p:spPr>
          <a:xfrm>
            <a:off x="2409863" y="723900"/>
            <a:ext cx="7688892" cy="2462213"/>
          </a:xfrm>
          <a:prstGeom prst="rect">
            <a:avLst/>
          </a:prstGeom>
        </p:spPr>
        <p:txBody>
          <a:bodyPr lIns="0" tIns="0" rIns="0" bIns="0" rtlCol="0" anchor="t">
            <a:spAutoFit/>
          </a:bodyPr>
          <a:lstStyle/>
          <a:p>
            <a:pPr marL="0" lvl="1" indent="0" algn="ctr">
              <a:lnSpc>
                <a:spcPts val="6403"/>
              </a:lnSpc>
              <a:spcBef>
                <a:spcPct val="0"/>
              </a:spcBef>
            </a:pPr>
            <a:r>
              <a:rPr lang="en-US" sz="6157" b="1" dirty="0">
                <a:solidFill>
                  <a:srgbClr val="FFFFFF"/>
                </a:solidFill>
                <a:latin typeface="Proxima Nova Bold"/>
                <a:ea typeface="Proxima Nova Bold"/>
                <a:cs typeface="Proxima Nova Bold"/>
                <a:sym typeface="Proxima Nova Bold"/>
              </a:rPr>
              <a:t>Calculate the wow% growth on transaction amount </a:t>
            </a:r>
          </a:p>
        </p:txBody>
      </p:sp>
      <p:sp>
        <p:nvSpPr>
          <p:cNvPr id="19" name="TextBox 19">
            <a:extLst>
              <a:ext uri="{FF2B5EF4-FFF2-40B4-BE49-F238E27FC236}">
                <a16:creationId xmlns:a16="http://schemas.microsoft.com/office/drawing/2014/main" id="{FAC8F3C3-7C00-045E-E2AE-B3642ED91CBA}"/>
              </a:ext>
            </a:extLst>
          </p:cNvPr>
          <p:cNvSpPr txBox="1"/>
          <p:nvPr/>
        </p:nvSpPr>
        <p:spPr>
          <a:xfrm>
            <a:off x="1028700" y="3666894"/>
            <a:ext cx="10096500" cy="941861"/>
          </a:xfrm>
          <a:prstGeom prst="rect">
            <a:avLst/>
          </a:prstGeom>
        </p:spPr>
        <p:txBody>
          <a:bodyPr wrap="square" lIns="0" tIns="0" rIns="0" bIns="0" rtlCol="0" anchor="t">
            <a:spAutoFit/>
          </a:bodyPr>
          <a:lstStyle/>
          <a:p>
            <a:pPr algn="l">
              <a:lnSpc>
                <a:spcPts val="3760"/>
              </a:lnSpc>
            </a:pPr>
            <a:endParaRPr lang="en-IN" sz="2690" b="1" dirty="0">
              <a:solidFill>
                <a:schemeClr val="tx2">
                  <a:lumMod val="60000"/>
                  <a:lumOff val="40000"/>
                </a:schemeClr>
              </a:solidFill>
              <a:latin typeface="Canva Sans" panose="020B0604020202020204" charset="0"/>
            </a:endParaRPr>
          </a:p>
          <a:p>
            <a:pPr>
              <a:lnSpc>
                <a:spcPts val="3760"/>
              </a:lnSpc>
            </a:pPr>
            <a:endParaRPr lang="en-US" sz="2690" dirty="0">
              <a:solidFill>
                <a:srgbClr val="FFFFFF"/>
              </a:solidFill>
              <a:latin typeface="Canva Sans"/>
              <a:ea typeface="Canva Sans"/>
              <a:cs typeface="Canva Sans"/>
              <a:sym typeface="Canva Sans"/>
            </a:endParaRPr>
          </a:p>
        </p:txBody>
      </p:sp>
      <p:sp>
        <p:nvSpPr>
          <p:cNvPr id="17" name="Oval 16">
            <a:extLst>
              <a:ext uri="{FF2B5EF4-FFF2-40B4-BE49-F238E27FC236}">
                <a16:creationId xmlns:a16="http://schemas.microsoft.com/office/drawing/2014/main" id="{F57C82CD-E094-D66F-9A17-37E5A7630E08}"/>
              </a:ext>
            </a:extLst>
          </p:cNvPr>
          <p:cNvSpPr/>
          <p:nvPr/>
        </p:nvSpPr>
        <p:spPr>
          <a:xfrm>
            <a:off x="1078534" y="723900"/>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Q</a:t>
            </a:r>
            <a:endParaRPr lang="en-IN" sz="3200" b="1" dirty="0"/>
          </a:p>
        </p:txBody>
      </p:sp>
      <p:pic>
        <p:nvPicPr>
          <p:cNvPr id="20" name="Picture 19">
            <a:extLst>
              <a:ext uri="{FF2B5EF4-FFF2-40B4-BE49-F238E27FC236}">
                <a16:creationId xmlns:a16="http://schemas.microsoft.com/office/drawing/2014/main" id="{F499696C-A341-3181-8842-1FED28BE9874}"/>
              </a:ext>
            </a:extLst>
          </p:cNvPr>
          <p:cNvPicPr>
            <a:picLocks noChangeAspect="1"/>
          </p:cNvPicPr>
          <p:nvPr/>
        </p:nvPicPr>
        <p:blipFill>
          <a:blip r:embed="rId5"/>
          <a:stretch>
            <a:fillRect/>
          </a:stretch>
        </p:blipFill>
        <p:spPr>
          <a:xfrm>
            <a:off x="2349715" y="4381500"/>
            <a:ext cx="8775485" cy="5376663"/>
          </a:xfrm>
          <a:prstGeom prst="rect">
            <a:avLst/>
          </a:prstGeom>
        </p:spPr>
      </p:pic>
    </p:spTree>
    <p:extLst>
      <p:ext uri="{BB962C8B-B14F-4D97-AF65-F5344CB8AC3E}">
        <p14:creationId xmlns:p14="http://schemas.microsoft.com/office/powerpoint/2010/main" val="162986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TotalTime>
  <Words>845</Words>
  <Application>Microsoft Office PowerPoint</Application>
  <PresentationFormat>Custom</PresentationFormat>
  <Paragraphs>97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Canva Sans</vt:lpstr>
      <vt:lpstr>Calibri</vt:lpstr>
      <vt:lpstr>Proxima Nova Bold</vt:lpstr>
      <vt:lpstr>Courier New</vt:lpstr>
      <vt:lpstr>DM Sans</vt:lpstr>
      <vt:lpstr>Proxima Nova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Yash</dc:creator>
  <cp:lastModifiedBy>Yash Totlani</cp:lastModifiedBy>
  <cp:revision>13</cp:revision>
  <dcterms:created xsi:type="dcterms:W3CDTF">2006-08-16T00:00:00Z</dcterms:created>
  <dcterms:modified xsi:type="dcterms:W3CDTF">2025-08-05T08:08:04Z</dcterms:modified>
  <dc:identifier>DAGtsVCCLKI</dc:identifier>
</cp:coreProperties>
</file>